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0"/>
  </p:notesMasterIdLst>
  <p:sldIdLst>
    <p:sldId id="256" r:id="rId2"/>
    <p:sldId id="356" r:id="rId3"/>
    <p:sldId id="369" r:id="rId4"/>
    <p:sldId id="359" r:id="rId5"/>
    <p:sldId id="370" r:id="rId6"/>
    <p:sldId id="371" r:id="rId7"/>
    <p:sldId id="291" r:id="rId8"/>
    <p:sldId id="336" r:id="rId9"/>
    <p:sldId id="360" r:id="rId10"/>
    <p:sldId id="296" r:id="rId11"/>
    <p:sldId id="295" r:id="rId12"/>
    <p:sldId id="311" r:id="rId13"/>
    <p:sldId id="297" r:id="rId14"/>
    <p:sldId id="281" r:id="rId15"/>
    <p:sldId id="361" r:id="rId16"/>
    <p:sldId id="373" r:id="rId17"/>
    <p:sldId id="374" r:id="rId18"/>
    <p:sldId id="375" r:id="rId19"/>
    <p:sldId id="376" r:id="rId20"/>
    <p:sldId id="377" r:id="rId21"/>
    <p:sldId id="378" r:id="rId22"/>
    <p:sldId id="379" r:id="rId23"/>
    <p:sldId id="380" r:id="rId24"/>
    <p:sldId id="381" r:id="rId25"/>
    <p:sldId id="382" r:id="rId26"/>
    <p:sldId id="383" r:id="rId27"/>
    <p:sldId id="384" r:id="rId28"/>
    <p:sldId id="362" r:id="rId29"/>
    <p:sldId id="298" r:id="rId30"/>
    <p:sldId id="349" r:id="rId31"/>
    <p:sldId id="363" r:id="rId32"/>
    <p:sldId id="364" r:id="rId33"/>
    <p:sldId id="343" r:id="rId34"/>
    <p:sldId id="348" r:id="rId35"/>
    <p:sldId id="322" r:id="rId36"/>
    <p:sldId id="344" r:id="rId37"/>
    <p:sldId id="353" r:id="rId38"/>
    <p:sldId id="354" r:id="rId39"/>
    <p:sldId id="352" r:id="rId40"/>
    <p:sldId id="346" r:id="rId41"/>
    <p:sldId id="365" r:id="rId42"/>
    <p:sldId id="366" r:id="rId43"/>
    <p:sldId id="386" r:id="rId44"/>
    <p:sldId id="385" r:id="rId45"/>
    <p:sldId id="387" r:id="rId46"/>
    <p:sldId id="388" r:id="rId47"/>
    <p:sldId id="389" r:id="rId48"/>
    <p:sldId id="334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982F"/>
    <a:srgbClr val="000000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97" autoAdjust="0"/>
    <p:restoredTop sz="94434" autoAdjust="0"/>
  </p:normalViewPr>
  <p:slideViewPr>
    <p:cSldViewPr snapToGrid="0">
      <p:cViewPr varScale="1">
        <p:scale>
          <a:sx n="72" d="100"/>
          <a:sy n="72" d="100"/>
        </p:scale>
        <p:origin x="558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3206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2E935E-80C7-4897-B987-ED17C5A547C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52A5497F-7828-4AAF-9375-76E4689BC0E9}">
      <dgm:prSet phldrT="[Texte]"/>
      <dgm:spPr>
        <a:solidFill>
          <a:srgbClr val="C00000"/>
        </a:solidFill>
      </dgm:spPr>
      <dgm:t>
        <a:bodyPr/>
        <a:lstStyle/>
        <a:p>
          <a:r>
            <a:rPr lang="fr-FR" dirty="0" smtClean="0"/>
            <a:t>DG</a:t>
          </a:r>
          <a:endParaRPr lang="fr-FR" dirty="0"/>
        </a:p>
      </dgm:t>
    </dgm:pt>
    <dgm:pt modelId="{DE638F2B-8752-4075-B5B0-AB7D90BB715B}" type="parTrans" cxnId="{2AA0D0AB-42EC-4240-A1DE-32B3D09F944C}">
      <dgm:prSet/>
      <dgm:spPr/>
      <dgm:t>
        <a:bodyPr/>
        <a:lstStyle/>
        <a:p>
          <a:endParaRPr lang="fr-FR"/>
        </a:p>
      </dgm:t>
    </dgm:pt>
    <dgm:pt modelId="{FA2FA3F0-C65E-499A-8122-142CB814438E}" type="sibTrans" cxnId="{2AA0D0AB-42EC-4240-A1DE-32B3D09F944C}">
      <dgm:prSet/>
      <dgm:spPr/>
      <dgm:t>
        <a:bodyPr/>
        <a:lstStyle/>
        <a:p>
          <a:endParaRPr lang="fr-FR"/>
        </a:p>
      </dgm:t>
    </dgm:pt>
    <dgm:pt modelId="{AFC225D2-CF51-4205-9028-10A18C871498}" type="asst">
      <dgm:prSet phldrT="[Texte]"/>
      <dgm:spPr>
        <a:solidFill>
          <a:schemeClr val="accent4"/>
        </a:solidFill>
      </dgm:spPr>
      <dgm:t>
        <a:bodyPr/>
        <a:lstStyle/>
        <a:p>
          <a:r>
            <a:rPr lang="fr-FR" dirty="0" smtClean="0"/>
            <a:t>Assistante</a:t>
          </a:r>
          <a:endParaRPr lang="fr-FR" dirty="0"/>
        </a:p>
      </dgm:t>
    </dgm:pt>
    <dgm:pt modelId="{077ACD55-9D8A-4D10-A8A8-AF6B99C6D18C}" type="parTrans" cxnId="{DA09192F-B9D0-4A6A-A32D-941060520857}">
      <dgm:prSet/>
      <dgm:spPr/>
      <dgm:t>
        <a:bodyPr/>
        <a:lstStyle/>
        <a:p>
          <a:endParaRPr lang="fr-FR"/>
        </a:p>
      </dgm:t>
    </dgm:pt>
    <dgm:pt modelId="{377D5193-6042-497B-B9ED-1FFB0D887FE8}" type="sibTrans" cxnId="{DA09192F-B9D0-4A6A-A32D-941060520857}">
      <dgm:prSet/>
      <dgm:spPr/>
      <dgm:t>
        <a:bodyPr/>
        <a:lstStyle/>
        <a:p>
          <a:endParaRPr lang="fr-FR"/>
        </a:p>
      </dgm:t>
    </dgm:pt>
    <dgm:pt modelId="{4A75F123-7CD1-4326-A45D-8E8ABA8E5FB8}">
      <dgm:prSet phldrT="[Texte]"/>
      <dgm:spPr>
        <a:solidFill>
          <a:srgbClr val="002060"/>
        </a:solidFill>
      </dgm:spPr>
      <dgm:t>
        <a:bodyPr/>
        <a:lstStyle/>
        <a:p>
          <a:r>
            <a:rPr lang="fr-FR" dirty="0" smtClean="0"/>
            <a:t>Directeur X</a:t>
          </a:r>
          <a:endParaRPr lang="fr-FR" dirty="0"/>
        </a:p>
      </dgm:t>
    </dgm:pt>
    <dgm:pt modelId="{1346EB3C-9EB0-44DD-8C9B-171C23F04886}" type="parTrans" cxnId="{69119FD7-9C63-418C-BCD0-C074AAA84630}">
      <dgm:prSet/>
      <dgm:spPr/>
      <dgm:t>
        <a:bodyPr/>
        <a:lstStyle/>
        <a:p>
          <a:endParaRPr lang="fr-FR"/>
        </a:p>
      </dgm:t>
    </dgm:pt>
    <dgm:pt modelId="{4ED990F6-CCB8-478D-A000-AA60103A525F}" type="sibTrans" cxnId="{69119FD7-9C63-418C-BCD0-C074AAA84630}">
      <dgm:prSet/>
      <dgm:spPr/>
      <dgm:t>
        <a:bodyPr/>
        <a:lstStyle/>
        <a:p>
          <a:endParaRPr lang="fr-FR"/>
        </a:p>
      </dgm:t>
    </dgm:pt>
    <dgm:pt modelId="{D22A2726-B996-4F5A-8616-66B4E1852A3C}">
      <dgm:prSet phldrT="[Texte]"/>
      <dgm:spPr>
        <a:solidFill>
          <a:srgbClr val="00B050"/>
        </a:solidFill>
      </dgm:spPr>
      <dgm:t>
        <a:bodyPr/>
        <a:lstStyle/>
        <a:p>
          <a:r>
            <a:rPr lang="fr-FR" dirty="0" smtClean="0"/>
            <a:t>Directeur Y</a:t>
          </a:r>
          <a:endParaRPr lang="fr-FR" dirty="0"/>
        </a:p>
      </dgm:t>
    </dgm:pt>
    <dgm:pt modelId="{F017CF52-F9CA-41CF-8921-4E2533A431BF}" type="parTrans" cxnId="{1468C15C-C244-438B-A5C4-5E43CA1F2B92}">
      <dgm:prSet/>
      <dgm:spPr/>
      <dgm:t>
        <a:bodyPr/>
        <a:lstStyle/>
        <a:p>
          <a:endParaRPr lang="fr-FR"/>
        </a:p>
      </dgm:t>
    </dgm:pt>
    <dgm:pt modelId="{C98E26DE-65CF-48EC-A4C8-5FFEA271A325}" type="sibTrans" cxnId="{1468C15C-C244-438B-A5C4-5E43CA1F2B92}">
      <dgm:prSet/>
      <dgm:spPr/>
      <dgm:t>
        <a:bodyPr/>
        <a:lstStyle/>
        <a:p>
          <a:endParaRPr lang="fr-FR"/>
        </a:p>
      </dgm:t>
    </dgm:pt>
    <dgm:pt modelId="{BAA468BC-FAE5-4DA1-9AB4-E9FB3E52E148}">
      <dgm:prSet phldrT="[Texte]"/>
      <dgm:spPr>
        <a:solidFill>
          <a:srgbClr val="7030A0"/>
        </a:solidFill>
      </dgm:spPr>
      <dgm:t>
        <a:bodyPr/>
        <a:lstStyle/>
        <a:p>
          <a:r>
            <a:rPr lang="fr-FR" dirty="0" smtClean="0"/>
            <a:t>Directeur Z</a:t>
          </a:r>
          <a:endParaRPr lang="fr-FR" dirty="0"/>
        </a:p>
      </dgm:t>
    </dgm:pt>
    <dgm:pt modelId="{6F2D1C4B-53AE-47CD-AF38-617556200FD0}" type="parTrans" cxnId="{7611E4F0-5CEF-4550-B4F3-D2380AB3A3FA}">
      <dgm:prSet/>
      <dgm:spPr/>
      <dgm:t>
        <a:bodyPr/>
        <a:lstStyle/>
        <a:p>
          <a:endParaRPr lang="fr-FR"/>
        </a:p>
      </dgm:t>
    </dgm:pt>
    <dgm:pt modelId="{57510F64-2174-4BDD-8CE9-060376AF4743}" type="sibTrans" cxnId="{7611E4F0-5CEF-4550-B4F3-D2380AB3A3FA}">
      <dgm:prSet/>
      <dgm:spPr/>
      <dgm:t>
        <a:bodyPr/>
        <a:lstStyle/>
        <a:p>
          <a:endParaRPr lang="fr-FR"/>
        </a:p>
      </dgm:t>
    </dgm:pt>
    <dgm:pt modelId="{CC0B07C3-54B5-4F64-A41A-38143ACFFD94}" type="pres">
      <dgm:prSet presAssocID="{D22E935E-80C7-4897-B987-ED17C5A547C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B49CFEC5-B3C1-4C6B-BFC0-5EF7B5C7E680}" type="pres">
      <dgm:prSet presAssocID="{52A5497F-7828-4AAF-9375-76E4689BC0E9}" presName="hierRoot1" presStyleCnt="0">
        <dgm:presLayoutVars>
          <dgm:hierBranch val="init"/>
        </dgm:presLayoutVars>
      </dgm:prSet>
      <dgm:spPr/>
    </dgm:pt>
    <dgm:pt modelId="{BFF967FC-A8FC-4154-BC79-C1BD6B1EA268}" type="pres">
      <dgm:prSet presAssocID="{52A5497F-7828-4AAF-9375-76E4689BC0E9}" presName="rootComposite1" presStyleCnt="0"/>
      <dgm:spPr/>
    </dgm:pt>
    <dgm:pt modelId="{F0C8BFD2-13D2-4D48-AB69-1D8F74C40CF8}" type="pres">
      <dgm:prSet presAssocID="{52A5497F-7828-4AAF-9375-76E4689BC0E9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136E4460-CDD5-4B6E-91CA-D7828C7DA0C1}" type="pres">
      <dgm:prSet presAssocID="{52A5497F-7828-4AAF-9375-76E4689BC0E9}" presName="rootConnector1" presStyleLbl="node1" presStyleIdx="0" presStyleCnt="0"/>
      <dgm:spPr/>
      <dgm:t>
        <a:bodyPr/>
        <a:lstStyle/>
        <a:p>
          <a:endParaRPr lang="fr-FR"/>
        </a:p>
      </dgm:t>
    </dgm:pt>
    <dgm:pt modelId="{FFD6F659-7CAB-4292-BD49-0B9E5A266C76}" type="pres">
      <dgm:prSet presAssocID="{52A5497F-7828-4AAF-9375-76E4689BC0E9}" presName="hierChild2" presStyleCnt="0"/>
      <dgm:spPr/>
    </dgm:pt>
    <dgm:pt modelId="{9AEA9CFD-1BC3-47DA-9FB5-14F6385AF207}" type="pres">
      <dgm:prSet presAssocID="{1346EB3C-9EB0-44DD-8C9B-171C23F04886}" presName="Name37" presStyleLbl="parChTrans1D2" presStyleIdx="0" presStyleCnt="4"/>
      <dgm:spPr/>
      <dgm:t>
        <a:bodyPr/>
        <a:lstStyle/>
        <a:p>
          <a:endParaRPr lang="fr-FR"/>
        </a:p>
      </dgm:t>
    </dgm:pt>
    <dgm:pt modelId="{2A2C304F-F7C1-467C-A564-E58CFCD1881E}" type="pres">
      <dgm:prSet presAssocID="{4A75F123-7CD1-4326-A45D-8E8ABA8E5FB8}" presName="hierRoot2" presStyleCnt="0">
        <dgm:presLayoutVars>
          <dgm:hierBranch val="init"/>
        </dgm:presLayoutVars>
      </dgm:prSet>
      <dgm:spPr/>
    </dgm:pt>
    <dgm:pt modelId="{1369F8FF-8EC3-4165-B98D-327AD865D81B}" type="pres">
      <dgm:prSet presAssocID="{4A75F123-7CD1-4326-A45D-8E8ABA8E5FB8}" presName="rootComposite" presStyleCnt="0"/>
      <dgm:spPr/>
    </dgm:pt>
    <dgm:pt modelId="{A1873F49-A170-40F5-9200-F0F46BE2096E}" type="pres">
      <dgm:prSet presAssocID="{4A75F123-7CD1-4326-A45D-8E8ABA8E5FB8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EC02152-CC28-4CE5-8580-EF714BC541AF}" type="pres">
      <dgm:prSet presAssocID="{4A75F123-7CD1-4326-A45D-8E8ABA8E5FB8}" presName="rootConnector" presStyleLbl="node2" presStyleIdx="0" presStyleCnt="3"/>
      <dgm:spPr/>
      <dgm:t>
        <a:bodyPr/>
        <a:lstStyle/>
        <a:p>
          <a:endParaRPr lang="fr-FR"/>
        </a:p>
      </dgm:t>
    </dgm:pt>
    <dgm:pt modelId="{A6D89D89-6290-48C6-905D-873E35B3ECA4}" type="pres">
      <dgm:prSet presAssocID="{4A75F123-7CD1-4326-A45D-8E8ABA8E5FB8}" presName="hierChild4" presStyleCnt="0"/>
      <dgm:spPr/>
    </dgm:pt>
    <dgm:pt modelId="{5299ABE9-4291-4379-AAEA-66CACEDB3ED6}" type="pres">
      <dgm:prSet presAssocID="{4A75F123-7CD1-4326-A45D-8E8ABA8E5FB8}" presName="hierChild5" presStyleCnt="0"/>
      <dgm:spPr/>
    </dgm:pt>
    <dgm:pt modelId="{C922EC61-5585-41C8-BBA5-32F7A6C1415E}" type="pres">
      <dgm:prSet presAssocID="{F017CF52-F9CA-41CF-8921-4E2533A431BF}" presName="Name37" presStyleLbl="parChTrans1D2" presStyleIdx="1" presStyleCnt="4"/>
      <dgm:spPr/>
      <dgm:t>
        <a:bodyPr/>
        <a:lstStyle/>
        <a:p>
          <a:endParaRPr lang="fr-FR"/>
        </a:p>
      </dgm:t>
    </dgm:pt>
    <dgm:pt modelId="{BF58AFA7-ACDF-41D4-8321-22C8418278DC}" type="pres">
      <dgm:prSet presAssocID="{D22A2726-B996-4F5A-8616-66B4E1852A3C}" presName="hierRoot2" presStyleCnt="0">
        <dgm:presLayoutVars>
          <dgm:hierBranch val="init"/>
        </dgm:presLayoutVars>
      </dgm:prSet>
      <dgm:spPr/>
    </dgm:pt>
    <dgm:pt modelId="{CF29357D-AB12-4523-B088-38B08C15015F}" type="pres">
      <dgm:prSet presAssocID="{D22A2726-B996-4F5A-8616-66B4E1852A3C}" presName="rootComposite" presStyleCnt="0"/>
      <dgm:spPr/>
    </dgm:pt>
    <dgm:pt modelId="{5EEFAA2E-4952-4961-961B-C753224E6D7E}" type="pres">
      <dgm:prSet presAssocID="{D22A2726-B996-4F5A-8616-66B4E1852A3C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27ABC02D-0A53-4E8B-AC25-509FD9E81A07}" type="pres">
      <dgm:prSet presAssocID="{D22A2726-B996-4F5A-8616-66B4E1852A3C}" presName="rootConnector" presStyleLbl="node2" presStyleIdx="1" presStyleCnt="3"/>
      <dgm:spPr/>
      <dgm:t>
        <a:bodyPr/>
        <a:lstStyle/>
        <a:p>
          <a:endParaRPr lang="fr-FR"/>
        </a:p>
      </dgm:t>
    </dgm:pt>
    <dgm:pt modelId="{1E9B00F5-B441-4315-A0D8-433376689C66}" type="pres">
      <dgm:prSet presAssocID="{D22A2726-B996-4F5A-8616-66B4E1852A3C}" presName="hierChild4" presStyleCnt="0"/>
      <dgm:spPr/>
    </dgm:pt>
    <dgm:pt modelId="{E87E9FF6-2A08-41DB-AC93-077B9F12FF24}" type="pres">
      <dgm:prSet presAssocID="{D22A2726-B996-4F5A-8616-66B4E1852A3C}" presName="hierChild5" presStyleCnt="0"/>
      <dgm:spPr/>
    </dgm:pt>
    <dgm:pt modelId="{A9223719-A681-4365-958E-4206AF637946}" type="pres">
      <dgm:prSet presAssocID="{6F2D1C4B-53AE-47CD-AF38-617556200FD0}" presName="Name37" presStyleLbl="parChTrans1D2" presStyleIdx="2" presStyleCnt="4"/>
      <dgm:spPr/>
      <dgm:t>
        <a:bodyPr/>
        <a:lstStyle/>
        <a:p>
          <a:endParaRPr lang="fr-FR"/>
        </a:p>
      </dgm:t>
    </dgm:pt>
    <dgm:pt modelId="{64954953-7C31-4304-837E-FB86418C6087}" type="pres">
      <dgm:prSet presAssocID="{BAA468BC-FAE5-4DA1-9AB4-E9FB3E52E148}" presName="hierRoot2" presStyleCnt="0">
        <dgm:presLayoutVars>
          <dgm:hierBranch val="init"/>
        </dgm:presLayoutVars>
      </dgm:prSet>
      <dgm:spPr/>
    </dgm:pt>
    <dgm:pt modelId="{FA138B6E-67B5-433F-91EB-12AE9956E9AB}" type="pres">
      <dgm:prSet presAssocID="{BAA468BC-FAE5-4DA1-9AB4-E9FB3E52E148}" presName="rootComposite" presStyleCnt="0"/>
      <dgm:spPr/>
    </dgm:pt>
    <dgm:pt modelId="{B01758F8-2CB4-4445-A7F4-89AD916C4689}" type="pres">
      <dgm:prSet presAssocID="{BAA468BC-FAE5-4DA1-9AB4-E9FB3E52E148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D36A2BD9-E086-4FCF-9331-5E6A88D90CC0}" type="pres">
      <dgm:prSet presAssocID="{BAA468BC-FAE5-4DA1-9AB4-E9FB3E52E148}" presName="rootConnector" presStyleLbl="node2" presStyleIdx="2" presStyleCnt="3"/>
      <dgm:spPr/>
      <dgm:t>
        <a:bodyPr/>
        <a:lstStyle/>
        <a:p>
          <a:endParaRPr lang="fr-FR"/>
        </a:p>
      </dgm:t>
    </dgm:pt>
    <dgm:pt modelId="{0D05057B-F19B-456F-88EE-688033E35556}" type="pres">
      <dgm:prSet presAssocID="{BAA468BC-FAE5-4DA1-9AB4-E9FB3E52E148}" presName="hierChild4" presStyleCnt="0"/>
      <dgm:spPr/>
    </dgm:pt>
    <dgm:pt modelId="{55BA11EE-63A9-467D-9EAE-12292AD33B7D}" type="pres">
      <dgm:prSet presAssocID="{BAA468BC-FAE5-4DA1-9AB4-E9FB3E52E148}" presName="hierChild5" presStyleCnt="0"/>
      <dgm:spPr/>
    </dgm:pt>
    <dgm:pt modelId="{867E669D-F315-4550-9655-057989B2FE43}" type="pres">
      <dgm:prSet presAssocID="{52A5497F-7828-4AAF-9375-76E4689BC0E9}" presName="hierChild3" presStyleCnt="0"/>
      <dgm:spPr/>
    </dgm:pt>
    <dgm:pt modelId="{E4CB22B5-14F9-46D5-A7AD-1AD888846973}" type="pres">
      <dgm:prSet presAssocID="{077ACD55-9D8A-4D10-A8A8-AF6B99C6D18C}" presName="Name111" presStyleLbl="parChTrans1D2" presStyleIdx="3" presStyleCnt="4"/>
      <dgm:spPr/>
      <dgm:t>
        <a:bodyPr/>
        <a:lstStyle/>
        <a:p>
          <a:endParaRPr lang="fr-FR"/>
        </a:p>
      </dgm:t>
    </dgm:pt>
    <dgm:pt modelId="{C55B0989-0E47-4487-A85C-B3FBE3B14D0D}" type="pres">
      <dgm:prSet presAssocID="{AFC225D2-CF51-4205-9028-10A18C871498}" presName="hierRoot3" presStyleCnt="0">
        <dgm:presLayoutVars>
          <dgm:hierBranch val="init"/>
        </dgm:presLayoutVars>
      </dgm:prSet>
      <dgm:spPr/>
    </dgm:pt>
    <dgm:pt modelId="{C4D94BD0-3AD4-4B3B-81CB-722308965DB0}" type="pres">
      <dgm:prSet presAssocID="{AFC225D2-CF51-4205-9028-10A18C871498}" presName="rootComposite3" presStyleCnt="0"/>
      <dgm:spPr/>
    </dgm:pt>
    <dgm:pt modelId="{76455FB1-288D-4A1C-B802-BF7BBBC3514E}" type="pres">
      <dgm:prSet presAssocID="{AFC225D2-CF51-4205-9028-10A18C871498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F6352CB5-67F9-4FA8-867A-06025A1D3B44}" type="pres">
      <dgm:prSet presAssocID="{AFC225D2-CF51-4205-9028-10A18C871498}" presName="rootConnector3" presStyleLbl="asst1" presStyleIdx="0" presStyleCnt="1"/>
      <dgm:spPr/>
      <dgm:t>
        <a:bodyPr/>
        <a:lstStyle/>
        <a:p>
          <a:endParaRPr lang="fr-FR"/>
        </a:p>
      </dgm:t>
    </dgm:pt>
    <dgm:pt modelId="{3E83B0E1-9270-4C2C-B2F6-81334716258F}" type="pres">
      <dgm:prSet presAssocID="{AFC225D2-CF51-4205-9028-10A18C871498}" presName="hierChild6" presStyleCnt="0"/>
      <dgm:spPr/>
    </dgm:pt>
    <dgm:pt modelId="{3334A8BB-DE7F-4DA9-A067-5614F214DEA6}" type="pres">
      <dgm:prSet presAssocID="{AFC225D2-CF51-4205-9028-10A18C871498}" presName="hierChild7" presStyleCnt="0"/>
      <dgm:spPr/>
    </dgm:pt>
  </dgm:ptLst>
  <dgm:cxnLst>
    <dgm:cxn modelId="{148FBA05-6061-48D7-B168-4A22165913DA}" type="presOf" srcId="{F017CF52-F9CA-41CF-8921-4E2533A431BF}" destId="{C922EC61-5585-41C8-BBA5-32F7A6C1415E}" srcOrd="0" destOrd="0" presId="urn:microsoft.com/office/officeart/2005/8/layout/orgChart1"/>
    <dgm:cxn modelId="{6E6FFF97-447F-4884-9099-49EE917F0797}" type="presOf" srcId="{D22A2726-B996-4F5A-8616-66B4E1852A3C}" destId="{5EEFAA2E-4952-4961-961B-C753224E6D7E}" srcOrd="0" destOrd="0" presId="urn:microsoft.com/office/officeart/2005/8/layout/orgChart1"/>
    <dgm:cxn modelId="{B1D23B43-4625-48E1-B8C0-33FFF62AC383}" type="presOf" srcId="{AFC225D2-CF51-4205-9028-10A18C871498}" destId="{F6352CB5-67F9-4FA8-867A-06025A1D3B44}" srcOrd="1" destOrd="0" presId="urn:microsoft.com/office/officeart/2005/8/layout/orgChart1"/>
    <dgm:cxn modelId="{E60DB053-F3E3-4A62-B0B9-A4EB2AAAF0A2}" type="presOf" srcId="{077ACD55-9D8A-4D10-A8A8-AF6B99C6D18C}" destId="{E4CB22B5-14F9-46D5-A7AD-1AD888846973}" srcOrd="0" destOrd="0" presId="urn:microsoft.com/office/officeart/2005/8/layout/orgChart1"/>
    <dgm:cxn modelId="{5031F566-CBC1-4D73-9139-D10873FF21A3}" type="presOf" srcId="{4A75F123-7CD1-4326-A45D-8E8ABA8E5FB8}" destId="{9EC02152-CC28-4CE5-8580-EF714BC541AF}" srcOrd="1" destOrd="0" presId="urn:microsoft.com/office/officeart/2005/8/layout/orgChart1"/>
    <dgm:cxn modelId="{DA09192F-B9D0-4A6A-A32D-941060520857}" srcId="{52A5497F-7828-4AAF-9375-76E4689BC0E9}" destId="{AFC225D2-CF51-4205-9028-10A18C871498}" srcOrd="0" destOrd="0" parTransId="{077ACD55-9D8A-4D10-A8A8-AF6B99C6D18C}" sibTransId="{377D5193-6042-497B-B9ED-1FFB0D887FE8}"/>
    <dgm:cxn modelId="{24ED8B76-FB65-4682-B0E3-4D79CF42239A}" type="presOf" srcId="{D22A2726-B996-4F5A-8616-66B4E1852A3C}" destId="{27ABC02D-0A53-4E8B-AC25-509FD9E81A07}" srcOrd="1" destOrd="0" presId="urn:microsoft.com/office/officeart/2005/8/layout/orgChart1"/>
    <dgm:cxn modelId="{199B08B1-4232-4601-8CE2-BF76E2FB0C5F}" type="presOf" srcId="{4A75F123-7CD1-4326-A45D-8E8ABA8E5FB8}" destId="{A1873F49-A170-40F5-9200-F0F46BE2096E}" srcOrd="0" destOrd="0" presId="urn:microsoft.com/office/officeart/2005/8/layout/orgChart1"/>
    <dgm:cxn modelId="{F72AB129-A655-42C8-A6CC-49B2FF5ECFF8}" type="presOf" srcId="{D22E935E-80C7-4897-B987-ED17C5A547CE}" destId="{CC0B07C3-54B5-4F64-A41A-38143ACFFD94}" srcOrd="0" destOrd="0" presId="urn:microsoft.com/office/officeart/2005/8/layout/orgChart1"/>
    <dgm:cxn modelId="{684C7441-3D41-4D70-BD6D-D5255CDA4AF4}" type="presOf" srcId="{52A5497F-7828-4AAF-9375-76E4689BC0E9}" destId="{136E4460-CDD5-4B6E-91CA-D7828C7DA0C1}" srcOrd="1" destOrd="0" presId="urn:microsoft.com/office/officeart/2005/8/layout/orgChart1"/>
    <dgm:cxn modelId="{14959140-4FC0-49EA-B4FC-68A58F4B3D79}" type="presOf" srcId="{AFC225D2-CF51-4205-9028-10A18C871498}" destId="{76455FB1-288D-4A1C-B802-BF7BBBC3514E}" srcOrd="0" destOrd="0" presId="urn:microsoft.com/office/officeart/2005/8/layout/orgChart1"/>
    <dgm:cxn modelId="{2AA0D0AB-42EC-4240-A1DE-32B3D09F944C}" srcId="{D22E935E-80C7-4897-B987-ED17C5A547CE}" destId="{52A5497F-7828-4AAF-9375-76E4689BC0E9}" srcOrd="0" destOrd="0" parTransId="{DE638F2B-8752-4075-B5B0-AB7D90BB715B}" sibTransId="{FA2FA3F0-C65E-499A-8122-142CB814438E}"/>
    <dgm:cxn modelId="{B26AD71A-4456-4989-B6C8-EC5E5534D431}" type="presOf" srcId="{1346EB3C-9EB0-44DD-8C9B-171C23F04886}" destId="{9AEA9CFD-1BC3-47DA-9FB5-14F6385AF207}" srcOrd="0" destOrd="0" presId="urn:microsoft.com/office/officeart/2005/8/layout/orgChart1"/>
    <dgm:cxn modelId="{B1FF9850-B03E-4C3D-AACF-911A3CD7415B}" type="presOf" srcId="{BAA468BC-FAE5-4DA1-9AB4-E9FB3E52E148}" destId="{D36A2BD9-E086-4FCF-9331-5E6A88D90CC0}" srcOrd="1" destOrd="0" presId="urn:microsoft.com/office/officeart/2005/8/layout/orgChart1"/>
    <dgm:cxn modelId="{7611E4F0-5CEF-4550-B4F3-D2380AB3A3FA}" srcId="{52A5497F-7828-4AAF-9375-76E4689BC0E9}" destId="{BAA468BC-FAE5-4DA1-9AB4-E9FB3E52E148}" srcOrd="3" destOrd="0" parTransId="{6F2D1C4B-53AE-47CD-AF38-617556200FD0}" sibTransId="{57510F64-2174-4BDD-8CE9-060376AF4743}"/>
    <dgm:cxn modelId="{CFB9A845-80E0-44B5-B728-02D90FF605AE}" type="presOf" srcId="{6F2D1C4B-53AE-47CD-AF38-617556200FD0}" destId="{A9223719-A681-4365-958E-4206AF637946}" srcOrd="0" destOrd="0" presId="urn:microsoft.com/office/officeart/2005/8/layout/orgChart1"/>
    <dgm:cxn modelId="{5E72B06B-718C-4D3C-81FA-C02AD8087074}" type="presOf" srcId="{BAA468BC-FAE5-4DA1-9AB4-E9FB3E52E148}" destId="{B01758F8-2CB4-4445-A7F4-89AD916C4689}" srcOrd="0" destOrd="0" presId="urn:microsoft.com/office/officeart/2005/8/layout/orgChart1"/>
    <dgm:cxn modelId="{A6BEC801-DB99-4C64-B0E5-D0C207BC7C42}" type="presOf" srcId="{52A5497F-7828-4AAF-9375-76E4689BC0E9}" destId="{F0C8BFD2-13D2-4D48-AB69-1D8F74C40CF8}" srcOrd="0" destOrd="0" presId="urn:microsoft.com/office/officeart/2005/8/layout/orgChart1"/>
    <dgm:cxn modelId="{69119FD7-9C63-418C-BCD0-C074AAA84630}" srcId="{52A5497F-7828-4AAF-9375-76E4689BC0E9}" destId="{4A75F123-7CD1-4326-A45D-8E8ABA8E5FB8}" srcOrd="1" destOrd="0" parTransId="{1346EB3C-9EB0-44DD-8C9B-171C23F04886}" sibTransId="{4ED990F6-CCB8-478D-A000-AA60103A525F}"/>
    <dgm:cxn modelId="{1468C15C-C244-438B-A5C4-5E43CA1F2B92}" srcId="{52A5497F-7828-4AAF-9375-76E4689BC0E9}" destId="{D22A2726-B996-4F5A-8616-66B4E1852A3C}" srcOrd="2" destOrd="0" parTransId="{F017CF52-F9CA-41CF-8921-4E2533A431BF}" sibTransId="{C98E26DE-65CF-48EC-A4C8-5FFEA271A325}"/>
    <dgm:cxn modelId="{C46E0830-9CA3-4726-820E-3711D97DE496}" type="presParOf" srcId="{CC0B07C3-54B5-4F64-A41A-38143ACFFD94}" destId="{B49CFEC5-B3C1-4C6B-BFC0-5EF7B5C7E680}" srcOrd="0" destOrd="0" presId="urn:microsoft.com/office/officeart/2005/8/layout/orgChart1"/>
    <dgm:cxn modelId="{D4C84B85-0FBC-411A-B694-18F2B28751D4}" type="presParOf" srcId="{B49CFEC5-B3C1-4C6B-BFC0-5EF7B5C7E680}" destId="{BFF967FC-A8FC-4154-BC79-C1BD6B1EA268}" srcOrd="0" destOrd="0" presId="urn:microsoft.com/office/officeart/2005/8/layout/orgChart1"/>
    <dgm:cxn modelId="{27B130C3-84A5-4697-B30A-0517168C897B}" type="presParOf" srcId="{BFF967FC-A8FC-4154-BC79-C1BD6B1EA268}" destId="{F0C8BFD2-13D2-4D48-AB69-1D8F74C40CF8}" srcOrd="0" destOrd="0" presId="urn:microsoft.com/office/officeart/2005/8/layout/orgChart1"/>
    <dgm:cxn modelId="{37F8F8AE-AF3F-4621-B5D1-1257AF7E4D61}" type="presParOf" srcId="{BFF967FC-A8FC-4154-BC79-C1BD6B1EA268}" destId="{136E4460-CDD5-4B6E-91CA-D7828C7DA0C1}" srcOrd="1" destOrd="0" presId="urn:microsoft.com/office/officeart/2005/8/layout/orgChart1"/>
    <dgm:cxn modelId="{24002835-386C-4878-B5CE-5CC9DCDBEC79}" type="presParOf" srcId="{B49CFEC5-B3C1-4C6B-BFC0-5EF7B5C7E680}" destId="{FFD6F659-7CAB-4292-BD49-0B9E5A266C76}" srcOrd="1" destOrd="0" presId="urn:microsoft.com/office/officeart/2005/8/layout/orgChart1"/>
    <dgm:cxn modelId="{9B90B417-D1A0-4299-810E-46DAB53AC208}" type="presParOf" srcId="{FFD6F659-7CAB-4292-BD49-0B9E5A266C76}" destId="{9AEA9CFD-1BC3-47DA-9FB5-14F6385AF207}" srcOrd="0" destOrd="0" presId="urn:microsoft.com/office/officeart/2005/8/layout/orgChart1"/>
    <dgm:cxn modelId="{22ACB57C-F21A-4A7E-B0EE-40C113FB74FF}" type="presParOf" srcId="{FFD6F659-7CAB-4292-BD49-0B9E5A266C76}" destId="{2A2C304F-F7C1-467C-A564-E58CFCD1881E}" srcOrd="1" destOrd="0" presId="urn:microsoft.com/office/officeart/2005/8/layout/orgChart1"/>
    <dgm:cxn modelId="{762D84D8-73AD-4EEB-9DB7-93BE6173D4AA}" type="presParOf" srcId="{2A2C304F-F7C1-467C-A564-E58CFCD1881E}" destId="{1369F8FF-8EC3-4165-B98D-327AD865D81B}" srcOrd="0" destOrd="0" presId="urn:microsoft.com/office/officeart/2005/8/layout/orgChart1"/>
    <dgm:cxn modelId="{8A99D965-2E32-4D97-B4E2-EC30888EF1C8}" type="presParOf" srcId="{1369F8FF-8EC3-4165-B98D-327AD865D81B}" destId="{A1873F49-A170-40F5-9200-F0F46BE2096E}" srcOrd="0" destOrd="0" presId="urn:microsoft.com/office/officeart/2005/8/layout/orgChart1"/>
    <dgm:cxn modelId="{B6D7638A-044B-40D4-88FF-95AA1AF763D5}" type="presParOf" srcId="{1369F8FF-8EC3-4165-B98D-327AD865D81B}" destId="{9EC02152-CC28-4CE5-8580-EF714BC541AF}" srcOrd="1" destOrd="0" presId="urn:microsoft.com/office/officeart/2005/8/layout/orgChart1"/>
    <dgm:cxn modelId="{0F4DAD63-F173-4F5F-BDF1-4F49F66593BD}" type="presParOf" srcId="{2A2C304F-F7C1-467C-A564-E58CFCD1881E}" destId="{A6D89D89-6290-48C6-905D-873E35B3ECA4}" srcOrd="1" destOrd="0" presId="urn:microsoft.com/office/officeart/2005/8/layout/orgChart1"/>
    <dgm:cxn modelId="{A317D9CA-C625-4018-ABE4-2BA6F7D16349}" type="presParOf" srcId="{2A2C304F-F7C1-467C-A564-E58CFCD1881E}" destId="{5299ABE9-4291-4379-AAEA-66CACEDB3ED6}" srcOrd="2" destOrd="0" presId="urn:microsoft.com/office/officeart/2005/8/layout/orgChart1"/>
    <dgm:cxn modelId="{065E6EF3-D1C2-4C85-A1ED-A0249FDCB522}" type="presParOf" srcId="{FFD6F659-7CAB-4292-BD49-0B9E5A266C76}" destId="{C922EC61-5585-41C8-BBA5-32F7A6C1415E}" srcOrd="2" destOrd="0" presId="urn:microsoft.com/office/officeart/2005/8/layout/orgChart1"/>
    <dgm:cxn modelId="{3510D5A0-1D30-4272-A872-F74A39E174A6}" type="presParOf" srcId="{FFD6F659-7CAB-4292-BD49-0B9E5A266C76}" destId="{BF58AFA7-ACDF-41D4-8321-22C8418278DC}" srcOrd="3" destOrd="0" presId="urn:microsoft.com/office/officeart/2005/8/layout/orgChart1"/>
    <dgm:cxn modelId="{393A7F4C-79F5-4439-BBA2-0754B771414B}" type="presParOf" srcId="{BF58AFA7-ACDF-41D4-8321-22C8418278DC}" destId="{CF29357D-AB12-4523-B088-38B08C15015F}" srcOrd="0" destOrd="0" presId="urn:microsoft.com/office/officeart/2005/8/layout/orgChart1"/>
    <dgm:cxn modelId="{4E663135-153B-48E5-B4D3-40F50321B7AD}" type="presParOf" srcId="{CF29357D-AB12-4523-B088-38B08C15015F}" destId="{5EEFAA2E-4952-4961-961B-C753224E6D7E}" srcOrd="0" destOrd="0" presId="urn:microsoft.com/office/officeart/2005/8/layout/orgChart1"/>
    <dgm:cxn modelId="{6158D938-A556-48ED-BDBE-B6ED166C8DD1}" type="presParOf" srcId="{CF29357D-AB12-4523-B088-38B08C15015F}" destId="{27ABC02D-0A53-4E8B-AC25-509FD9E81A07}" srcOrd="1" destOrd="0" presId="urn:microsoft.com/office/officeart/2005/8/layout/orgChart1"/>
    <dgm:cxn modelId="{F634EA7A-E427-47A2-B531-B2EC845ACDDE}" type="presParOf" srcId="{BF58AFA7-ACDF-41D4-8321-22C8418278DC}" destId="{1E9B00F5-B441-4315-A0D8-433376689C66}" srcOrd="1" destOrd="0" presId="urn:microsoft.com/office/officeart/2005/8/layout/orgChart1"/>
    <dgm:cxn modelId="{2DDBCD0F-A54B-40D0-A1AA-C7622C7F2838}" type="presParOf" srcId="{BF58AFA7-ACDF-41D4-8321-22C8418278DC}" destId="{E87E9FF6-2A08-41DB-AC93-077B9F12FF24}" srcOrd="2" destOrd="0" presId="urn:microsoft.com/office/officeart/2005/8/layout/orgChart1"/>
    <dgm:cxn modelId="{30C8E9C6-4B3F-475B-92EA-733E0E0E8B57}" type="presParOf" srcId="{FFD6F659-7CAB-4292-BD49-0B9E5A266C76}" destId="{A9223719-A681-4365-958E-4206AF637946}" srcOrd="4" destOrd="0" presId="urn:microsoft.com/office/officeart/2005/8/layout/orgChart1"/>
    <dgm:cxn modelId="{17291A67-F4BF-478B-B4E5-72F7A7F38808}" type="presParOf" srcId="{FFD6F659-7CAB-4292-BD49-0B9E5A266C76}" destId="{64954953-7C31-4304-837E-FB86418C6087}" srcOrd="5" destOrd="0" presId="urn:microsoft.com/office/officeart/2005/8/layout/orgChart1"/>
    <dgm:cxn modelId="{616125FC-7593-4B98-B749-69A6D7929F4D}" type="presParOf" srcId="{64954953-7C31-4304-837E-FB86418C6087}" destId="{FA138B6E-67B5-433F-91EB-12AE9956E9AB}" srcOrd="0" destOrd="0" presId="urn:microsoft.com/office/officeart/2005/8/layout/orgChart1"/>
    <dgm:cxn modelId="{BF5E7FE0-49B2-4723-98DC-69F03F924722}" type="presParOf" srcId="{FA138B6E-67B5-433F-91EB-12AE9956E9AB}" destId="{B01758F8-2CB4-4445-A7F4-89AD916C4689}" srcOrd="0" destOrd="0" presId="urn:microsoft.com/office/officeart/2005/8/layout/orgChart1"/>
    <dgm:cxn modelId="{772A100F-50BA-4FCB-BFA9-3068537C4819}" type="presParOf" srcId="{FA138B6E-67B5-433F-91EB-12AE9956E9AB}" destId="{D36A2BD9-E086-4FCF-9331-5E6A88D90CC0}" srcOrd="1" destOrd="0" presId="urn:microsoft.com/office/officeart/2005/8/layout/orgChart1"/>
    <dgm:cxn modelId="{F7BE35DE-0756-4D10-91E5-01242EBCDC5E}" type="presParOf" srcId="{64954953-7C31-4304-837E-FB86418C6087}" destId="{0D05057B-F19B-456F-88EE-688033E35556}" srcOrd="1" destOrd="0" presId="urn:microsoft.com/office/officeart/2005/8/layout/orgChart1"/>
    <dgm:cxn modelId="{B86AFDAD-A278-4206-A830-A27A03790016}" type="presParOf" srcId="{64954953-7C31-4304-837E-FB86418C6087}" destId="{55BA11EE-63A9-467D-9EAE-12292AD33B7D}" srcOrd="2" destOrd="0" presId="urn:microsoft.com/office/officeart/2005/8/layout/orgChart1"/>
    <dgm:cxn modelId="{5E69910C-346F-4490-AE49-91BC6B6D08D5}" type="presParOf" srcId="{B49CFEC5-B3C1-4C6B-BFC0-5EF7B5C7E680}" destId="{867E669D-F315-4550-9655-057989B2FE43}" srcOrd="2" destOrd="0" presId="urn:microsoft.com/office/officeart/2005/8/layout/orgChart1"/>
    <dgm:cxn modelId="{1CCB22DE-FAFE-4AC9-B061-CC74664AE663}" type="presParOf" srcId="{867E669D-F315-4550-9655-057989B2FE43}" destId="{E4CB22B5-14F9-46D5-A7AD-1AD888846973}" srcOrd="0" destOrd="0" presId="urn:microsoft.com/office/officeart/2005/8/layout/orgChart1"/>
    <dgm:cxn modelId="{69AAD2AC-BD36-4FAB-8FF2-C9ACDBBC1D94}" type="presParOf" srcId="{867E669D-F315-4550-9655-057989B2FE43}" destId="{C55B0989-0E47-4487-A85C-B3FBE3B14D0D}" srcOrd="1" destOrd="0" presId="urn:microsoft.com/office/officeart/2005/8/layout/orgChart1"/>
    <dgm:cxn modelId="{7F21ABE6-9572-428B-95A8-8D9FBD1A1979}" type="presParOf" srcId="{C55B0989-0E47-4487-A85C-B3FBE3B14D0D}" destId="{C4D94BD0-3AD4-4B3B-81CB-722308965DB0}" srcOrd="0" destOrd="0" presId="urn:microsoft.com/office/officeart/2005/8/layout/orgChart1"/>
    <dgm:cxn modelId="{FEEA22C3-B1FA-4D1B-8D4B-D05723E86563}" type="presParOf" srcId="{C4D94BD0-3AD4-4B3B-81CB-722308965DB0}" destId="{76455FB1-288D-4A1C-B802-BF7BBBC3514E}" srcOrd="0" destOrd="0" presId="urn:microsoft.com/office/officeart/2005/8/layout/orgChart1"/>
    <dgm:cxn modelId="{37D1FF73-8C92-4E24-9851-8C43C7F12357}" type="presParOf" srcId="{C4D94BD0-3AD4-4B3B-81CB-722308965DB0}" destId="{F6352CB5-67F9-4FA8-867A-06025A1D3B44}" srcOrd="1" destOrd="0" presId="urn:microsoft.com/office/officeart/2005/8/layout/orgChart1"/>
    <dgm:cxn modelId="{806B9009-4C05-440B-BB72-817400CB5F22}" type="presParOf" srcId="{C55B0989-0E47-4487-A85C-B3FBE3B14D0D}" destId="{3E83B0E1-9270-4C2C-B2F6-81334716258F}" srcOrd="1" destOrd="0" presId="urn:microsoft.com/office/officeart/2005/8/layout/orgChart1"/>
    <dgm:cxn modelId="{F315E079-F35F-49FE-8687-6307147DC566}" type="presParOf" srcId="{C55B0989-0E47-4487-A85C-B3FBE3B14D0D}" destId="{3334A8BB-DE7F-4DA9-A067-5614F214DEA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CB22B5-14F9-46D5-A7AD-1AD888846973}">
      <dsp:nvSpPr>
        <dsp:cNvPr id="0" name=""/>
        <dsp:cNvSpPr/>
      </dsp:nvSpPr>
      <dsp:spPr>
        <a:xfrm>
          <a:off x="3307890" y="1230938"/>
          <a:ext cx="216373" cy="947920"/>
        </a:xfrm>
        <a:custGeom>
          <a:avLst/>
          <a:gdLst/>
          <a:ahLst/>
          <a:cxnLst/>
          <a:rect l="0" t="0" r="0" b="0"/>
          <a:pathLst>
            <a:path>
              <a:moveTo>
                <a:pt x="216373" y="0"/>
              </a:moveTo>
              <a:lnTo>
                <a:pt x="216373" y="947920"/>
              </a:lnTo>
              <a:lnTo>
                <a:pt x="0" y="94792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223719-A681-4365-958E-4206AF637946}">
      <dsp:nvSpPr>
        <dsp:cNvPr id="0" name=""/>
        <dsp:cNvSpPr/>
      </dsp:nvSpPr>
      <dsp:spPr>
        <a:xfrm>
          <a:off x="3524264" y="1230938"/>
          <a:ext cx="2493442" cy="18958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9467"/>
              </a:lnTo>
              <a:lnTo>
                <a:pt x="2493442" y="1679467"/>
              </a:lnTo>
              <a:lnTo>
                <a:pt x="2493442" y="189584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22EC61-5585-41C8-BBA5-32F7A6C1415E}">
      <dsp:nvSpPr>
        <dsp:cNvPr id="0" name=""/>
        <dsp:cNvSpPr/>
      </dsp:nvSpPr>
      <dsp:spPr>
        <a:xfrm>
          <a:off x="3478544" y="1230938"/>
          <a:ext cx="91440" cy="189584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9584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EA9CFD-1BC3-47DA-9FB5-14F6385AF207}">
      <dsp:nvSpPr>
        <dsp:cNvPr id="0" name=""/>
        <dsp:cNvSpPr/>
      </dsp:nvSpPr>
      <dsp:spPr>
        <a:xfrm>
          <a:off x="1030821" y="1230938"/>
          <a:ext cx="2493442" cy="1895840"/>
        </a:xfrm>
        <a:custGeom>
          <a:avLst/>
          <a:gdLst/>
          <a:ahLst/>
          <a:cxnLst/>
          <a:rect l="0" t="0" r="0" b="0"/>
          <a:pathLst>
            <a:path>
              <a:moveTo>
                <a:pt x="2493442" y="0"/>
              </a:moveTo>
              <a:lnTo>
                <a:pt x="2493442" y="1679467"/>
              </a:lnTo>
              <a:lnTo>
                <a:pt x="0" y="1679467"/>
              </a:lnTo>
              <a:lnTo>
                <a:pt x="0" y="189584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C8BFD2-13D2-4D48-AB69-1D8F74C40CF8}">
      <dsp:nvSpPr>
        <dsp:cNvPr id="0" name=""/>
        <dsp:cNvSpPr/>
      </dsp:nvSpPr>
      <dsp:spPr>
        <a:xfrm>
          <a:off x="2493915" y="200590"/>
          <a:ext cx="2060696" cy="1030348"/>
        </a:xfrm>
        <a:prstGeom prst="rect">
          <a:avLst/>
        </a:prstGeom>
        <a:solidFill>
          <a:srgbClr val="C0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700" kern="1200" dirty="0" smtClean="0"/>
            <a:t>DG</a:t>
          </a:r>
          <a:endParaRPr lang="fr-FR" sz="3700" kern="1200" dirty="0"/>
        </a:p>
      </dsp:txBody>
      <dsp:txXfrm>
        <a:off x="2493915" y="200590"/>
        <a:ext cx="2060696" cy="1030348"/>
      </dsp:txXfrm>
    </dsp:sp>
    <dsp:sp modelId="{A1873F49-A170-40F5-9200-F0F46BE2096E}">
      <dsp:nvSpPr>
        <dsp:cNvPr id="0" name=""/>
        <dsp:cNvSpPr/>
      </dsp:nvSpPr>
      <dsp:spPr>
        <a:xfrm>
          <a:off x="473" y="3126779"/>
          <a:ext cx="2060696" cy="1030348"/>
        </a:xfrm>
        <a:prstGeom prst="rect">
          <a:avLst/>
        </a:prstGeom>
        <a:solidFill>
          <a:srgbClr val="00206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700" kern="1200" dirty="0" smtClean="0"/>
            <a:t>Directeur X</a:t>
          </a:r>
          <a:endParaRPr lang="fr-FR" sz="3700" kern="1200" dirty="0"/>
        </a:p>
      </dsp:txBody>
      <dsp:txXfrm>
        <a:off x="473" y="3126779"/>
        <a:ext cx="2060696" cy="1030348"/>
      </dsp:txXfrm>
    </dsp:sp>
    <dsp:sp modelId="{5EEFAA2E-4952-4961-961B-C753224E6D7E}">
      <dsp:nvSpPr>
        <dsp:cNvPr id="0" name=""/>
        <dsp:cNvSpPr/>
      </dsp:nvSpPr>
      <dsp:spPr>
        <a:xfrm>
          <a:off x="2493915" y="3126779"/>
          <a:ext cx="2060696" cy="1030348"/>
        </a:xfrm>
        <a:prstGeom prst="rect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700" kern="1200" dirty="0" smtClean="0"/>
            <a:t>Directeur Y</a:t>
          </a:r>
          <a:endParaRPr lang="fr-FR" sz="3700" kern="1200" dirty="0"/>
        </a:p>
      </dsp:txBody>
      <dsp:txXfrm>
        <a:off x="2493915" y="3126779"/>
        <a:ext cx="2060696" cy="1030348"/>
      </dsp:txXfrm>
    </dsp:sp>
    <dsp:sp modelId="{B01758F8-2CB4-4445-A7F4-89AD916C4689}">
      <dsp:nvSpPr>
        <dsp:cNvPr id="0" name=""/>
        <dsp:cNvSpPr/>
      </dsp:nvSpPr>
      <dsp:spPr>
        <a:xfrm>
          <a:off x="4987358" y="3126779"/>
          <a:ext cx="2060696" cy="1030348"/>
        </a:xfrm>
        <a:prstGeom prst="rect">
          <a:avLst/>
        </a:prstGeom>
        <a:solidFill>
          <a:srgbClr val="7030A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700" kern="1200" dirty="0" smtClean="0"/>
            <a:t>Directeur Z</a:t>
          </a:r>
          <a:endParaRPr lang="fr-FR" sz="3700" kern="1200" dirty="0"/>
        </a:p>
      </dsp:txBody>
      <dsp:txXfrm>
        <a:off x="4987358" y="3126779"/>
        <a:ext cx="2060696" cy="1030348"/>
      </dsp:txXfrm>
    </dsp:sp>
    <dsp:sp modelId="{76455FB1-288D-4A1C-B802-BF7BBBC3514E}">
      <dsp:nvSpPr>
        <dsp:cNvPr id="0" name=""/>
        <dsp:cNvSpPr/>
      </dsp:nvSpPr>
      <dsp:spPr>
        <a:xfrm>
          <a:off x="1247194" y="1663684"/>
          <a:ext cx="2060696" cy="1030348"/>
        </a:xfrm>
        <a:prstGeom prst="rect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700" kern="1200" dirty="0" smtClean="0"/>
            <a:t>Assistante</a:t>
          </a:r>
          <a:endParaRPr lang="fr-FR" sz="3700" kern="1200" dirty="0"/>
        </a:p>
      </dsp:txBody>
      <dsp:txXfrm>
        <a:off x="1247194" y="1663684"/>
        <a:ext cx="2060696" cy="10303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FE8C8-DA82-4D4A-BD14-059A06AF5EF1}" type="datetimeFigureOut">
              <a:rPr lang="fr-FR" smtClean="0"/>
              <a:t>19/08/2020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7C8349-BC5F-408D-BA09-E6280F84A1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7305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512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D26A20E-FB95-435A-8FC7-0DCA6285DC1C}" type="slidenum">
              <a:rPr lang="fr-FR" sz="1200" smtClean="0"/>
              <a:pPr/>
              <a:t>16</a:t>
            </a:fld>
            <a:endParaRPr lang="fr-FR" sz="1200" smtClean="0"/>
          </a:p>
        </p:txBody>
      </p:sp>
    </p:spTree>
    <p:extLst>
      <p:ext uri="{BB962C8B-B14F-4D97-AF65-F5344CB8AC3E}">
        <p14:creationId xmlns:p14="http://schemas.microsoft.com/office/powerpoint/2010/main" val="59907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717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BDFDD7E-DB7F-469C-B9BF-92175D67146C}" type="slidenum">
              <a:rPr lang="fr-FR" sz="1200" smtClean="0"/>
              <a:pPr/>
              <a:t>17</a:t>
            </a:fld>
            <a:endParaRPr lang="fr-FR" sz="1200" smtClean="0"/>
          </a:p>
        </p:txBody>
      </p:sp>
    </p:spTree>
    <p:extLst>
      <p:ext uri="{BB962C8B-B14F-4D97-AF65-F5344CB8AC3E}">
        <p14:creationId xmlns:p14="http://schemas.microsoft.com/office/powerpoint/2010/main" val="1650812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922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B1277B0-A096-4137-981D-5CE4E18C9C91}" type="slidenum">
              <a:rPr lang="fr-FR" sz="1200" smtClean="0"/>
              <a:pPr/>
              <a:t>18</a:t>
            </a:fld>
            <a:endParaRPr lang="fr-FR" sz="1200" smtClean="0"/>
          </a:p>
        </p:txBody>
      </p:sp>
    </p:spTree>
    <p:extLst>
      <p:ext uri="{BB962C8B-B14F-4D97-AF65-F5344CB8AC3E}">
        <p14:creationId xmlns:p14="http://schemas.microsoft.com/office/powerpoint/2010/main" val="2081685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1126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FA2A5DD-4DFD-4C7E-B468-16981C419487}" type="slidenum">
              <a:rPr lang="fr-FR" sz="1200" smtClean="0"/>
              <a:pPr/>
              <a:t>19</a:t>
            </a:fld>
            <a:endParaRPr lang="fr-FR" sz="1200" smtClean="0"/>
          </a:p>
        </p:txBody>
      </p:sp>
    </p:spTree>
    <p:extLst>
      <p:ext uri="{BB962C8B-B14F-4D97-AF65-F5344CB8AC3E}">
        <p14:creationId xmlns:p14="http://schemas.microsoft.com/office/powerpoint/2010/main" val="2425619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133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D5E52B6-B8C3-4DB3-8E68-56094EE87CD7}" type="slidenum">
              <a:rPr lang="fr-FR" sz="1200" smtClean="0"/>
              <a:pPr/>
              <a:t>20</a:t>
            </a:fld>
            <a:endParaRPr lang="fr-FR" sz="1200" smtClean="0"/>
          </a:p>
        </p:txBody>
      </p:sp>
    </p:spTree>
    <p:extLst>
      <p:ext uri="{BB962C8B-B14F-4D97-AF65-F5344CB8AC3E}">
        <p14:creationId xmlns:p14="http://schemas.microsoft.com/office/powerpoint/2010/main" val="7173272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1536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E60B5E8-620A-4C8D-8095-D37A8DF35A2A}" type="slidenum">
              <a:rPr lang="fr-FR" sz="1200" smtClean="0"/>
              <a:pPr/>
              <a:t>21</a:t>
            </a:fld>
            <a:endParaRPr lang="fr-FR" sz="1200" smtClean="0"/>
          </a:p>
        </p:txBody>
      </p:sp>
    </p:spTree>
    <p:extLst>
      <p:ext uri="{BB962C8B-B14F-4D97-AF65-F5344CB8AC3E}">
        <p14:creationId xmlns:p14="http://schemas.microsoft.com/office/powerpoint/2010/main" val="2852401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1741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78CA3AE-4361-4FE9-A896-B3EBFF25F206}" type="slidenum">
              <a:rPr lang="fr-FR" sz="1200" smtClean="0"/>
              <a:pPr/>
              <a:t>22</a:t>
            </a:fld>
            <a:endParaRPr lang="fr-FR" sz="1200" smtClean="0"/>
          </a:p>
        </p:txBody>
      </p:sp>
    </p:spTree>
    <p:extLst>
      <p:ext uri="{BB962C8B-B14F-4D97-AF65-F5344CB8AC3E}">
        <p14:creationId xmlns:p14="http://schemas.microsoft.com/office/powerpoint/2010/main" val="234643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A1C1958-47AF-4ECD-AEBC-47AB9C69B7DB}" type="slidenum">
              <a:rPr lang="fr-FR" sz="1200" smtClean="0"/>
              <a:pPr/>
              <a:t>23</a:t>
            </a:fld>
            <a:endParaRPr lang="fr-FR" sz="1200" smtClean="0"/>
          </a:p>
        </p:txBody>
      </p:sp>
    </p:spTree>
    <p:extLst>
      <p:ext uri="{BB962C8B-B14F-4D97-AF65-F5344CB8AC3E}">
        <p14:creationId xmlns:p14="http://schemas.microsoft.com/office/powerpoint/2010/main" val="33159138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215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DEEE464-7351-4D61-84A2-A812AA2F5856}" type="slidenum">
              <a:rPr lang="fr-FR" sz="1200" smtClean="0"/>
              <a:pPr/>
              <a:t>24</a:t>
            </a:fld>
            <a:endParaRPr lang="fr-FR" sz="1200" smtClean="0"/>
          </a:p>
        </p:txBody>
      </p:sp>
    </p:spTree>
    <p:extLst>
      <p:ext uri="{BB962C8B-B14F-4D97-AF65-F5344CB8AC3E}">
        <p14:creationId xmlns:p14="http://schemas.microsoft.com/office/powerpoint/2010/main" val="19233396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2355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51DA828-C6A3-4078-9F28-14BA199375B1}" type="slidenum">
              <a:rPr lang="fr-FR" sz="1200" smtClean="0"/>
              <a:pPr/>
              <a:t>25</a:t>
            </a:fld>
            <a:endParaRPr lang="fr-FR" sz="1200" smtClean="0"/>
          </a:p>
        </p:txBody>
      </p:sp>
    </p:spTree>
    <p:extLst>
      <p:ext uri="{BB962C8B-B14F-4D97-AF65-F5344CB8AC3E}">
        <p14:creationId xmlns:p14="http://schemas.microsoft.com/office/powerpoint/2010/main" val="9028775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2560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5736D99-613F-4EC6-8B2D-88CD3D49516F}" type="slidenum">
              <a:rPr lang="fr-FR" sz="1200" smtClean="0"/>
              <a:pPr/>
              <a:t>26</a:t>
            </a:fld>
            <a:endParaRPr lang="fr-FR" sz="1200" smtClean="0"/>
          </a:p>
        </p:txBody>
      </p:sp>
    </p:spTree>
    <p:extLst>
      <p:ext uri="{BB962C8B-B14F-4D97-AF65-F5344CB8AC3E}">
        <p14:creationId xmlns:p14="http://schemas.microsoft.com/office/powerpoint/2010/main" val="8715510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2765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CE79D64-9EE3-4B38-A500-2A702B593CAF}" type="slidenum">
              <a:rPr lang="fr-FR" sz="1200" smtClean="0"/>
              <a:pPr/>
              <a:t>27</a:t>
            </a:fld>
            <a:endParaRPr lang="fr-FR" sz="1200" smtClean="0"/>
          </a:p>
        </p:txBody>
      </p:sp>
    </p:spTree>
    <p:extLst>
      <p:ext uri="{BB962C8B-B14F-4D97-AF65-F5344CB8AC3E}">
        <p14:creationId xmlns:p14="http://schemas.microsoft.com/office/powerpoint/2010/main" val="4187765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re. Texte et image de la bibliothè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65139"/>
            <a:ext cx="10363200" cy="14319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'image de la bibliothèque 3"/>
          <p:cNvSpPr>
            <a:spLocks noGrp="1"/>
          </p:cNvSpPr>
          <p:nvPr>
            <p:ph type="clipArt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endParaRPr lang="fr-FR" noProof="0" smtClean="0"/>
          </a:p>
        </p:txBody>
      </p:sp>
      <p:sp>
        <p:nvSpPr>
          <p:cNvPr id="5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585FC-3BF2-44F3-B873-9D8DE5286DB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169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  <p:sldLayoutId id="214748367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3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Plan%20d'actions%20FPH-CI%202021-2023.xlsx" TargetMode="Externa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FICHE%20DE%20MISSIONS%20-%20Support%20de%20base.docx" TargetMode="External"/><Relationship Id="rId2" Type="http://schemas.openxmlformats.org/officeDocument/2006/relationships/hyperlink" Target="DOSSIERS%20SUPPORTS%20DE%20REFERENCE/FICHE%20DE%20MISSIONS%20DSMES%20V2%20du%2008%2006%202018.docx" TargetMode="Externa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Fiche%20de%20Poste%20-%20Support%20de%20base.docx" TargetMode="External"/><Relationship Id="rId2" Type="http://schemas.openxmlformats.org/officeDocument/2006/relationships/hyperlink" Target="DOSSIERS%20SUPPORTS%20DE%20REFERENCE/Fiche%20de%20Poste-%20%20Administrateur%20de%20Logiciel%20de%20Reporting%20RSE%20-%20v1%20d&#233;c%202015.docx" TargetMode="Externa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24259" y="1571222"/>
            <a:ext cx="7160654" cy="1828800"/>
          </a:xfrm>
          <a:solidFill>
            <a:srgbClr val="C00000"/>
          </a:solidFill>
          <a:ln w="12700">
            <a:solidFill>
              <a:schemeClr val="tx1"/>
            </a:solidFill>
          </a:ln>
        </p:spPr>
        <p:txBody>
          <a:bodyPr/>
          <a:lstStyle/>
          <a:p>
            <a:r>
              <a:rPr lang="fr-FR" sz="2800" b="1" dirty="0" smtClean="0"/>
              <a:t/>
            </a:r>
            <a:br>
              <a:rPr lang="fr-FR" sz="2800" b="1" dirty="0" smtClean="0"/>
            </a:br>
            <a:r>
              <a:rPr lang="fr-FR" sz="2800" b="1" dirty="0" smtClean="0"/>
              <a:t/>
            </a:r>
            <a:br>
              <a:rPr lang="fr-FR" sz="2800" b="1" dirty="0" smtClean="0"/>
            </a:br>
            <a:r>
              <a:rPr lang="fr-FR" sz="2800" b="1" dirty="0" smtClean="0"/>
              <a:t/>
            </a:r>
            <a:br>
              <a:rPr lang="fr-FR" sz="2800" b="1" dirty="0" smtClean="0"/>
            </a:br>
            <a:r>
              <a:rPr lang="fr-FR" sz="2800" b="1" dirty="0" smtClean="0"/>
              <a:t/>
            </a:r>
            <a:br>
              <a:rPr lang="fr-FR" sz="2800" b="1" dirty="0" smtClean="0"/>
            </a:br>
            <a:r>
              <a:rPr lang="fr-FR" sz="3200" b="1" dirty="0" smtClean="0">
                <a:solidFill>
                  <a:schemeClr val="bg1">
                    <a:lumMod val="95000"/>
                  </a:schemeClr>
                </a:solidFill>
              </a:rPr>
              <a:t>FPH – CI</a:t>
            </a:r>
            <a:br>
              <a:rPr lang="fr-FR" sz="3200" b="1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fr-FR" sz="2800" b="1" dirty="0" smtClean="0">
                <a:solidFill>
                  <a:schemeClr val="bg1">
                    <a:lumMod val="95000"/>
                  </a:schemeClr>
                </a:solidFill>
              </a:rPr>
              <a:t>ATELIER SUR L’ELABORATION DU PLAN STRATEGIQUE DE DEVELOPPEMENT 2021 - 2025</a:t>
            </a:r>
            <a:endParaRPr lang="fr-FR" sz="2800" b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524259" y="3528812"/>
            <a:ext cx="7160654" cy="1075384"/>
          </a:xfr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fr-FR" sz="2400" b="1" dirty="0" smtClean="0"/>
              <a:t>DIRECTIVES METHODOLOGIQUES </a:t>
            </a:r>
          </a:p>
          <a:p>
            <a:r>
              <a:rPr lang="fr-FR" sz="2400" b="1" dirty="0" smtClean="0"/>
              <a:t>POUR LES TRAVAUX</a:t>
            </a: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2524259" y="4629953"/>
            <a:ext cx="7160653" cy="75341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1" dirty="0" smtClean="0"/>
              <a:t>Animé par M. </a:t>
            </a:r>
            <a:r>
              <a:rPr lang="fr-FR" sz="2000" b="1" dirty="0" smtClean="0">
                <a:solidFill>
                  <a:srgbClr val="002060"/>
                </a:solidFill>
              </a:rPr>
              <a:t>Emile ONGUI </a:t>
            </a:r>
            <a:r>
              <a:rPr lang="fr-FR" sz="2000" b="1" dirty="0" smtClean="0"/>
              <a:t>et </a:t>
            </a:r>
            <a:r>
              <a:rPr lang="fr-FR" sz="2000" b="1" dirty="0" smtClean="0">
                <a:solidFill>
                  <a:srgbClr val="002060"/>
                </a:solidFill>
              </a:rPr>
              <a:t>Patrice ASSOI </a:t>
            </a:r>
            <a:r>
              <a:rPr lang="fr-FR" sz="2000" b="1" dirty="0" err="1" smtClean="0">
                <a:solidFill>
                  <a:srgbClr val="002060"/>
                </a:solidFill>
              </a:rPr>
              <a:t>Dingui</a:t>
            </a:r>
            <a:r>
              <a:rPr lang="fr-FR" sz="2000" b="1" dirty="0" smtClean="0">
                <a:solidFill>
                  <a:srgbClr val="002060"/>
                </a:solidFill>
              </a:rPr>
              <a:t> </a:t>
            </a:r>
          </a:p>
          <a:p>
            <a:r>
              <a:rPr lang="fr-FR" sz="2000" b="1" dirty="0" smtClean="0"/>
              <a:t>Consultants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349815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563333"/>
          </a:xfrm>
        </p:spPr>
        <p:txBody>
          <a:bodyPr>
            <a:noAutofit/>
          </a:bodyPr>
          <a:lstStyle/>
          <a:p>
            <a:r>
              <a:rPr lang="fr-FR" sz="2800" b="1" dirty="0" smtClean="0"/>
              <a:t>OBJECTIF DE L’ATELIER</a:t>
            </a:r>
            <a:endParaRPr lang="fr-FR" sz="28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95401" y="2981937"/>
            <a:ext cx="9601196" cy="894606"/>
          </a:xfrm>
        </p:spPr>
        <p:txBody>
          <a:bodyPr/>
          <a:lstStyle/>
          <a:p>
            <a:r>
              <a:rPr lang="fr-FR" b="1" dirty="0" smtClean="0">
                <a:solidFill>
                  <a:srgbClr val="0070C0"/>
                </a:solidFill>
              </a:rPr>
              <a:t>ELABORER LES ELEMENTS CONSTITUTIFS DU PLAN STRATEGIQUE 2021-2025 DE LA FPH-CI.</a:t>
            </a:r>
            <a:endParaRPr lang="fr-FR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71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11370" y="1990255"/>
            <a:ext cx="10547796" cy="4127209"/>
          </a:xfrm>
        </p:spPr>
        <p:txBody>
          <a:bodyPr>
            <a:normAutofit fontScale="47500" lnSpcReduction="20000"/>
          </a:bodyPr>
          <a:lstStyle/>
          <a:p>
            <a:r>
              <a:rPr lang="fr-FR" sz="4200" b="1" dirty="0" smtClean="0">
                <a:solidFill>
                  <a:srgbClr val="0070C0"/>
                </a:solidFill>
              </a:rPr>
              <a:t>Rappels ou apports d’informations</a:t>
            </a:r>
          </a:p>
          <a:p>
            <a:r>
              <a:rPr lang="fr-FR" sz="4200" b="1" dirty="0" smtClean="0">
                <a:solidFill>
                  <a:srgbClr val="0A982F"/>
                </a:solidFill>
              </a:rPr>
              <a:t>Organisation de travaux en commissions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4200" b="1" dirty="0"/>
              <a:t>Proposition de vision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4200" b="1" dirty="0" smtClean="0"/>
              <a:t>Diagnostic par la méthode d’analyse SWOT</a:t>
            </a:r>
            <a:endParaRPr lang="fr-FR" sz="4000" b="1" dirty="0" smtClean="0"/>
          </a:p>
          <a:p>
            <a:pPr marL="285750" lvl="1"/>
            <a:r>
              <a:rPr lang="fr-FR" sz="4200" b="1" dirty="0">
                <a:solidFill>
                  <a:srgbClr val="C00000"/>
                </a:solidFill>
              </a:rPr>
              <a:t>Validation </a:t>
            </a:r>
            <a:r>
              <a:rPr lang="fr-FR" sz="4200" b="1" dirty="0" smtClean="0">
                <a:solidFill>
                  <a:srgbClr val="C00000"/>
                </a:solidFill>
              </a:rPr>
              <a:t>en plénière des </a:t>
            </a:r>
            <a:r>
              <a:rPr lang="fr-FR" sz="4200" b="1" dirty="0">
                <a:solidFill>
                  <a:srgbClr val="C00000"/>
                </a:solidFill>
              </a:rPr>
              <a:t>travaux </a:t>
            </a:r>
            <a:r>
              <a:rPr lang="fr-FR" sz="4200" b="1" dirty="0" smtClean="0">
                <a:solidFill>
                  <a:srgbClr val="C00000"/>
                </a:solidFill>
              </a:rPr>
              <a:t>des </a:t>
            </a:r>
            <a:r>
              <a:rPr lang="fr-FR" sz="4200" b="1" dirty="0">
                <a:solidFill>
                  <a:srgbClr val="C00000"/>
                </a:solidFill>
              </a:rPr>
              <a:t>commissions (vision et résultats du SWOT</a:t>
            </a:r>
            <a:r>
              <a:rPr lang="fr-FR" sz="4200" b="1" dirty="0" smtClean="0">
                <a:solidFill>
                  <a:srgbClr val="C00000"/>
                </a:solidFill>
              </a:rPr>
              <a:t>)</a:t>
            </a:r>
          </a:p>
          <a:p>
            <a:pPr marL="0" lvl="1" indent="0">
              <a:buNone/>
            </a:pPr>
            <a:endParaRPr lang="fr-FR" sz="2500" b="1" dirty="0">
              <a:solidFill>
                <a:srgbClr val="C00000"/>
              </a:solidFill>
            </a:endParaRPr>
          </a:p>
          <a:p>
            <a:pPr marL="285750" lvl="2"/>
            <a:r>
              <a:rPr lang="fr-FR" sz="4200" b="1" dirty="0">
                <a:solidFill>
                  <a:srgbClr val="0A982F"/>
                </a:solidFill>
              </a:rPr>
              <a:t>Organisation de travaux en commissions sur </a:t>
            </a:r>
            <a:r>
              <a:rPr lang="fr-FR" sz="4200" b="1" dirty="0">
                <a:solidFill>
                  <a:srgbClr val="000000"/>
                </a:solidFill>
              </a:rPr>
              <a:t>l’élaboration du plan d’actions</a:t>
            </a:r>
            <a:r>
              <a:rPr lang="fr-FR" sz="4200" b="1" dirty="0" smtClean="0">
                <a:solidFill>
                  <a:srgbClr val="0A982F"/>
                </a:solidFill>
              </a:rPr>
              <a:t>.</a:t>
            </a:r>
          </a:p>
          <a:p>
            <a:r>
              <a:rPr lang="fr-FR" sz="4200" b="1" dirty="0" smtClean="0">
                <a:solidFill>
                  <a:srgbClr val="C00000"/>
                </a:solidFill>
              </a:rPr>
              <a:t>Validation </a:t>
            </a:r>
            <a:r>
              <a:rPr lang="fr-FR" sz="4200" b="1" dirty="0">
                <a:solidFill>
                  <a:srgbClr val="C00000"/>
                </a:solidFill>
              </a:rPr>
              <a:t>en plénière </a:t>
            </a:r>
            <a:r>
              <a:rPr lang="fr-FR" sz="4200" b="1" dirty="0" smtClean="0">
                <a:solidFill>
                  <a:srgbClr val="C00000"/>
                </a:solidFill>
              </a:rPr>
              <a:t>des </a:t>
            </a:r>
            <a:r>
              <a:rPr lang="fr-FR" sz="4200" b="1" dirty="0">
                <a:solidFill>
                  <a:srgbClr val="C00000"/>
                </a:solidFill>
              </a:rPr>
              <a:t>travaux </a:t>
            </a:r>
            <a:r>
              <a:rPr lang="fr-FR" sz="4200" b="1" dirty="0" smtClean="0">
                <a:solidFill>
                  <a:srgbClr val="C00000"/>
                </a:solidFill>
              </a:rPr>
              <a:t>des commissions (</a:t>
            </a:r>
            <a:r>
              <a:rPr lang="fr-FR" sz="4200" b="1" dirty="0" smtClean="0">
                <a:solidFill>
                  <a:srgbClr val="000000"/>
                </a:solidFill>
              </a:rPr>
              <a:t>plan d’actions</a:t>
            </a:r>
            <a:r>
              <a:rPr lang="fr-FR" sz="4200" b="1" dirty="0" smtClean="0">
                <a:solidFill>
                  <a:srgbClr val="C00000"/>
                </a:solidFill>
              </a:rPr>
              <a:t>)</a:t>
            </a:r>
          </a:p>
          <a:p>
            <a:pPr marL="0" indent="0">
              <a:buNone/>
            </a:pPr>
            <a:endParaRPr lang="fr-FR" sz="2500" b="1" dirty="0" smtClean="0">
              <a:solidFill>
                <a:srgbClr val="C00000"/>
              </a:solidFill>
            </a:endParaRPr>
          </a:p>
          <a:p>
            <a:pPr marL="285750" lvl="2"/>
            <a:r>
              <a:rPr lang="fr-FR" sz="4200" b="1" dirty="0">
                <a:solidFill>
                  <a:srgbClr val="0A982F"/>
                </a:solidFill>
              </a:rPr>
              <a:t>Organisation de travaux en commissions sur </a:t>
            </a:r>
            <a:r>
              <a:rPr lang="fr-FR" sz="4200" b="1" dirty="0" smtClean="0">
                <a:solidFill>
                  <a:srgbClr val="0A982F"/>
                </a:solidFill>
              </a:rPr>
              <a:t>les </a:t>
            </a:r>
            <a:r>
              <a:rPr lang="fr-FR" sz="4200" b="1" dirty="0" smtClean="0">
                <a:solidFill>
                  <a:srgbClr val="000000"/>
                </a:solidFill>
              </a:rPr>
              <a:t>éléments de documents d’organisation</a:t>
            </a:r>
            <a:r>
              <a:rPr lang="fr-FR" sz="4200" b="1" dirty="0" smtClean="0">
                <a:solidFill>
                  <a:srgbClr val="0A982F"/>
                </a:solidFill>
              </a:rPr>
              <a:t>.</a:t>
            </a:r>
            <a:endParaRPr lang="fr-FR" sz="4200" b="1" dirty="0">
              <a:solidFill>
                <a:srgbClr val="0A982F"/>
              </a:solidFill>
            </a:endParaRPr>
          </a:p>
          <a:p>
            <a:r>
              <a:rPr lang="fr-FR" sz="4200" b="1" dirty="0">
                <a:solidFill>
                  <a:srgbClr val="C00000"/>
                </a:solidFill>
              </a:rPr>
              <a:t>Validation en plénière des travaux des commissions </a:t>
            </a:r>
            <a:r>
              <a:rPr lang="fr-FR" sz="4200" b="1" dirty="0" smtClean="0">
                <a:solidFill>
                  <a:srgbClr val="C00000"/>
                </a:solidFill>
              </a:rPr>
              <a:t>(</a:t>
            </a:r>
            <a:r>
              <a:rPr lang="fr-FR" sz="4200" b="1" dirty="0">
                <a:solidFill>
                  <a:srgbClr val="000000"/>
                </a:solidFill>
              </a:rPr>
              <a:t>éléments de documents d’organisation</a:t>
            </a:r>
            <a:r>
              <a:rPr lang="fr-FR" sz="4200" b="1" dirty="0" smtClean="0">
                <a:solidFill>
                  <a:srgbClr val="C00000"/>
                </a:solidFill>
              </a:rPr>
              <a:t>).</a:t>
            </a:r>
            <a:endParaRPr lang="fr-FR" b="1" dirty="0"/>
          </a:p>
          <a:p>
            <a:pPr marL="285750" lvl="1"/>
            <a:endParaRPr lang="fr-FR" b="1" dirty="0" smtClean="0"/>
          </a:p>
          <a:p>
            <a:pPr marL="285750" lvl="1"/>
            <a:endParaRPr lang="fr-FR" b="1" dirty="0" smtClean="0"/>
          </a:p>
          <a:p>
            <a:pPr marL="0" indent="0">
              <a:buNone/>
            </a:pPr>
            <a:endParaRPr lang="fr-FR" b="1" dirty="0" smtClean="0"/>
          </a:p>
          <a:p>
            <a:pPr lvl="1">
              <a:buFont typeface="Wingdings" panose="05000000000000000000" pitchFamily="2" charset="2"/>
              <a:buChar char="Ø"/>
            </a:pPr>
            <a:endParaRPr lang="fr-FR" b="1" dirty="0" smtClean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295402" y="930617"/>
            <a:ext cx="9601196" cy="576212"/>
          </a:xfrm>
        </p:spPr>
        <p:txBody>
          <a:bodyPr>
            <a:noAutofit/>
          </a:bodyPr>
          <a:lstStyle/>
          <a:p>
            <a:r>
              <a:rPr lang="fr-FR" sz="2800" b="1" dirty="0" smtClean="0"/>
              <a:t>METHODOLOGIE DE TRAVAIL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351092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576212"/>
          </a:xfrm>
        </p:spPr>
        <p:txBody>
          <a:bodyPr>
            <a:noAutofit/>
          </a:bodyPr>
          <a:lstStyle/>
          <a:p>
            <a:r>
              <a:rPr lang="fr-FR" sz="2800" b="1" dirty="0" smtClean="0"/>
              <a:t>LIVRABLES ATTENDUS DE L’ATELIER</a:t>
            </a:r>
            <a:endParaRPr lang="fr-FR" sz="28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279988"/>
          </a:xfrm>
        </p:spPr>
        <p:txBody>
          <a:bodyPr/>
          <a:lstStyle/>
          <a:p>
            <a:r>
              <a:rPr lang="fr-FR" b="1" dirty="0" smtClean="0"/>
              <a:t>- Document </a:t>
            </a:r>
            <a:r>
              <a:rPr lang="fr-FR" b="1" dirty="0" smtClean="0">
                <a:solidFill>
                  <a:srgbClr val="002060"/>
                </a:solidFill>
              </a:rPr>
              <a:t>Vision</a:t>
            </a:r>
            <a:r>
              <a:rPr lang="fr-FR" b="1" dirty="0" smtClean="0"/>
              <a:t> de la FPH-CI </a:t>
            </a:r>
          </a:p>
          <a:p>
            <a:r>
              <a:rPr lang="fr-FR" b="1" dirty="0" smtClean="0"/>
              <a:t>- Document </a:t>
            </a:r>
            <a:r>
              <a:rPr lang="fr-FR" b="1" dirty="0" smtClean="0">
                <a:solidFill>
                  <a:srgbClr val="C00000"/>
                </a:solidFill>
              </a:rPr>
              <a:t>Etat des lieux</a:t>
            </a:r>
          </a:p>
          <a:p>
            <a:r>
              <a:rPr lang="fr-FR" b="1" dirty="0" smtClean="0"/>
              <a:t>- Document Projet de </a:t>
            </a:r>
            <a:r>
              <a:rPr lang="fr-FR" b="1" dirty="0" smtClean="0">
                <a:solidFill>
                  <a:srgbClr val="0A982F"/>
                </a:solidFill>
              </a:rPr>
              <a:t>Plan d’actions</a:t>
            </a:r>
          </a:p>
          <a:p>
            <a:r>
              <a:rPr lang="fr-FR" b="1" dirty="0" smtClean="0"/>
              <a:t>- Document Proposition d’</a:t>
            </a:r>
            <a:r>
              <a:rPr lang="fr-FR" b="1" dirty="0" smtClean="0">
                <a:solidFill>
                  <a:srgbClr val="7030A0"/>
                </a:solidFill>
              </a:rPr>
              <a:t>éléments</a:t>
            </a:r>
            <a:r>
              <a:rPr lang="fr-FR" b="1" dirty="0" smtClean="0"/>
              <a:t> pour l’élaboration des </a:t>
            </a:r>
            <a:r>
              <a:rPr lang="fr-FR" b="1" dirty="0" smtClean="0">
                <a:solidFill>
                  <a:srgbClr val="7030A0"/>
                </a:solidFill>
              </a:rPr>
              <a:t>documents d’organisation </a:t>
            </a:r>
            <a:r>
              <a:rPr lang="fr-FR" b="1" dirty="0" smtClean="0"/>
              <a:t>(organigramme, fiches de missions et fiches de postes)</a:t>
            </a:r>
          </a:p>
          <a:p>
            <a:r>
              <a:rPr lang="fr-FR" b="1" dirty="0" smtClean="0"/>
              <a:t>- </a:t>
            </a:r>
            <a:r>
              <a:rPr lang="fr-FR" b="1" dirty="0" smtClean="0">
                <a:solidFill>
                  <a:srgbClr val="0070C0"/>
                </a:solidFill>
              </a:rPr>
              <a:t>Rapport </a:t>
            </a:r>
            <a:r>
              <a:rPr lang="fr-FR" b="1" dirty="0" smtClean="0"/>
              <a:t>de l’atelier.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50975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59796" y="2511380"/>
            <a:ext cx="6882683" cy="1880316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fr-FR" sz="3600" b="1" dirty="0" smtClean="0"/>
              <a:t>1 - MISSION DE LA FPH-CI</a:t>
            </a:r>
            <a:endParaRPr lang="fr-FR" sz="3600" dirty="0"/>
          </a:p>
        </p:txBody>
      </p:sp>
      <p:pic>
        <p:nvPicPr>
          <p:cNvPr id="1026" name="Picture 2" descr="Notre mission/Our mis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479" y="1815922"/>
            <a:ext cx="3206839" cy="3193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402" y="827585"/>
            <a:ext cx="9601196" cy="743638"/>
          </a:xfrm>
          <a:ln w="1905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fr-FR" sz="2400" b="1" dirty="0" smtClean="0"/>
              <a:t>MISSION DE LA FPH-CI</a:t>
            </a: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95401" y="2428142"/>
            <a:ext cx="9601196" cy="3560532"/>
          </a:xfrm>
        </p:spPr>
        <p:txBody>
          <a:bodyPr>
            <a:normAutofit/>
          </a:bodyPr>
          <a:lstStyle/>
          <a:p>
            <a:r>
              <a:rPr lang="fr-FR" b="1" dirty="0"/>
              <a:t>La </a:t>
            </a:r>
            <a:r>
              <a:rPr lang="fr-FR" b="1" dirty="0" smtClean="0"/>
              <a:t>mission = </a:t>
            </a:r>
            <a:r>
              <a:rPr lang="fr-FR" b="1" dirty="0" smtClean="0">
                <a:solidFill>
                  <a:srgbClr val="C00000"/>
                </a:solidFill>
              </a:rPr>
              <a:t>raison-d’être</a:t>
            </a:r>
            <a:r>
              <a:rPr lang="fr-FR" b="1" dirty="0" smtClean="0"/>
              <a:t> </a:t>
            </a:r>
            <a:r>
              <a:rPr lang="fr-FR" b="1" dirty="0"/>
              <a:t>de la structure ou ce pourquoi elle existe. </a:t>
            </a:r>
            <a:endParaRPr lang="fr-FR" b="1" dirty="0" smtClean="0"/>
          </a:p>
          <a:p>
            <a:pPr marL="0" indent="0">
              <a:buNone/>
            </a:pPr>
            <a:endParaRPr lang="fr-FR" b="1" dirty="0" smtClean="0"/>
          </a:p>
          <a:p>
            <a:r>
              <a:rPr lang="fr-FR" b="1" dirty="0" smtClean="0"/>
              <a:t>La FPH-CI a pour mission de : </a:t>
            </a:r>
          </a:p>
          <a:p>
            <a:r>
              <a:rPr lang="fr-FR" b="1" i="1" dirty="0" smtClean="0">
                <a:solidFill>
                  <a:srgbClr val="002060"/>
                </a:solidFill>
              </a:rPr>
              <a:t>Contribuer </a:t>
            </a:r>
            <a:r>
              <a:rPr lang="fr-FR" b="1" i="1" dirty="0">
                <a:solidFill>
                  <a:srgbClr val="002060"/>
                </a:solidFill>
              </a:rPr>
              <a:t>à l’avènement  d’une nouvelle classe de producteurs </a:t>
            </a:r>
            <a:r>
              <a:rPr lang="fr-FR" b="1" i="1" dirty="0" smtClean="0">
                <a:solidFill>
                  <a:srgbClr val="002060"/>
                </a:solidFill>
              </a:rPr>
              <a:t>de caoutchouc naturel solidaires </a:t>
            </a:r>
            <a:r>
              <a:rPr lang="fr-FR" b="1" i="1" dirty="0">
                <a:solidFill>
                  <a:srgbClr val="002060"/>
                </a:solidFill>
              </a:rPr>
              <a:t>et véritables entrepreneurs pour une filière plus compétitive</a:t>
            </a:r>
            <a:r>
              <a:rPr lang="fr-FR" b="1" i="1" dirty="0"/>
              <a:t>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948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66683" y="2463199"/>
            <a:ext cx="7524145" cy="1117124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fr-FR" sz="4000" b="1" dirty="0" smtClean="0"/>
              <a:t>2 - </a:t>
            </a:r>
            <a:r>
              <a:rPr lang="fr-FR" b="1" dirty="0" smtClean="0"/>
              <a:t>LA VISION DE LA FPH-CI</a:t>
            </a:r>
            <a:endParaRPr lang="fr-FR" dirty="0"/>
          </a:p>
        </p:txBody>
      </p:sp>
      <p:pic>
        <p:nvPicPr>
          <p:cNvPr id="1026" name="Picture 2" descr="https://www.heflo.com/fr/wp-content/uploads/sites/3/2018/07/processus-de-planification-strategique-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033" y="3676918"/>
            <a:ext cx="2537139" cy="2260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3"/>
          <p:cNvSpPr txBox="1">
            <a:spLocks/>
          </p:cNvSpPr>
          <p:nvPr/>
        </p:nvSpPr>
        <p:spPr>
          <a:xfrm>
            <a:off x="1380746" y="1017424"/>
            <a:ext cx="9601196" cy="553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300" b="1" dirty="0" smtClean="0">
                <a:solidFill>
                  <a:srgbClr val="002060"/>
                </a:solidFill>
              </a:rPr>
              <a:t>2.1 – RAPPEL SUR LA VISION </a:t>
            </a:r>
            <a:endParaRPr lang="fr-FR" sz="2300" b="1" dirty="0">
              <a:solidFill>
                <a:srgbClr val="002060"/>
              </a:solidFill>
            </a:endParaRPr>
          </a:p>
          <a:p>
            <a:pPr algn="ctr"/>
            <a:endParaRPr lang="fr-FR" sz="2300" b="1" dirty="0">
              <a:solidFill>
                <a:srgbClr val="002060"/>
              </a:solidFill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half" idx="1"/>
          </p:nvPr>
        </p:nvSpPr>
        <p:spPr>
          <a:xfrm>
            <a:off x="1380746" y="2560320"/>
            <a:ext cx="9437508" cy="3550920"/>
          </a:xfrm>
        </p:spPr>
        <p:txBody>
          <a:bodyPr>
            <a:normAutofit fontScale="92500" lnSpcReduction="20000"/>
          </a:bodyPr>
          <a:lstStyle/>
          <a:p>
            <a:r>
              <a:rPr lang="fr-FR" b="1" dirty="0"/>
              <a:t>La </a:t>
            </a:r>
            <a:r>
              <a:rPr lang="fr-FR" b="1" dirty="0">
                <a:solidFill>
                  <a:srgbClr val="C00000"/>
                </a:solidFill>
              </a:rPr>
              <a:t>vision</a:t>
            </a:r>
            <a:r>
              <a:rPr lang="fr-FR" b="1" dirty="0"/>
              <a:t> stratégique </a:t>
            </a:r>
            <a:r>
              <a:rPr lang="fr-FR" b="1" dirty="0" smtClean="0"/>
              <a:t>=  </a:t>
            </a:r>
          </a:p>
          <a:p>
            <a:pPr marL="0" indent="0">
              <a:buNone/>
            </a:pPr>
            <a:endParaRPr lang="fr-FR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FR" b="1" dirty="0" smtClean="0">
                <a:solidFill>
                  <a:srgbClr val="C00000"/>
                </a:solidFill>
              </a:rPr>
              <a:t>représentation, photographie </a:t>
            </a:r>
            <a:r>
              <a:rPr lang="fr-FR" b="1" dirty="0">
                <a:solidFill>
                  <a:srgbClr val="C00000"/>
                </a:solidFill>
              </a:rPr>
              <a:t>du futur souhaité</a:t>
            </a:r>
            <a:r>
              <a:rPr lang="fr-FR" b="1" dirty="0"/>
              <a:t>, à la fois rationnelle et intuitive, englobante et prospective. </a:t>
            </a:r>
            <a:endParaRPr lang="fr-FR" b="1" dirty="0" smtClean="0"/>
          </a:p>
          <a:p>
            <a:pPr marL="0" indent="0">
              <a:buNone/>
            </a:pPr>
            <a:endParaRPr lang="fr-FR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FR" b="1" dirty="0" smtClean="0"/>
              <a:t>idéal</a:t>
            </a:r>
            <a:r>
              <a:rPr lang="fr-FR" b="1" dirty="0"/>
              <a:t> à atteindre ou à vivre dans </a:t>
            </a:r>
            <a:r>
              <a:rPr lang="fr-FR" b="1" dirty="0" smtClean="0"/>
              <a:t>un délai qui peut aller à 3, 5, voire 10 </a:t>
            </a:r>
            <a:r>
              <a:rPr lang="fr-FR" b="1" dirty="0"/>
              <a:t>ans ou </a:t>
            </a:r>
            <a:r>
              <a:rPr lang="fr-FR" b="1" dirty="0" smtClean="0"/>
              <a:t>plus.</a:t>
            </a:r>
          </a:p>
          <a:p>
            <a:pPr marL="0" indent="0">
              <a:buNone/>
            </a:pPr>
            <a:endParaRPr lang="fr-FR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FR" b="1" dirty="0"/>
              <a:t>La vision se situe </a:t>
            </a:r>
            <a:r>
              <a:rPr lang="fr-FR" b="1" dirty="0">
                <a:solidFill>
                  <a:srgbClr val="C00000"/>
                </a:solidFill>
              </a:rPr>
              <a:t>en amont </a:t>
            </a:r>
            <a:r>
              <a:rPr lang="fr-FR" b="1" dirty="0"/>
              <a:t>du processus </a:t>
            </a:r>
            <a:r>
              <a:rPr lang="fr-FR" b="1" dirty="0">
                <a:solidFill>
                  <a:srgbClr val="C00000"/>
                </a:solidFill>
              </a:rPr>
              <a:t>de planification</a:t>
            </a:r>
            <a:r>
              <a:rPr lang="fr-FR" b="1" dirty="0"/>
              <a:t>.</a:t>
            </a:r>
          </a:p>
          <a:p>
            <a:pPr marL="0" indent="0">
              <a:buNone/>
            </a:pPr>
            <a:endParaRPr lang="fr-FR" b="1" dirty="0" smtClean="0"/>
          </a:p>
        </p:txBody>
      </p:sp>
    </p:spTree>
    <p:extLst>
      <p:ext uri="{BB962C8B-B14F-4D97-AF65-F5344CB8AC3E}">
        <p14:creationId xmlns:p14="http://schemas.microsoft.com/office/powerpoint/2010/main" val="414179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859546"/>
          </a:xfrm>
        </p:spPr>
        <p:txBody>
          <a:bodyPr>
            <a:normAutofit fontScale="90000"/>
          </a:bodyPr>
          <a:lstStyle/>
          <a:p>
            <a:r>
              <a:rPr lang="fr-FR" sz="2400" b="1" dirty="0" smtClean="0">
                <a:solidFill>
                  <a:srgbClr val="002060"/>
                </a:solidFill>
              </a:rPr>
              <a:t/>
            </a:r>
            <a:br>
              <a:rPr lang="fr-FR" sz="2400" b="1" dirty="0" smtClean="0">
                <a:solidFill>
                  <a:srgbClr val="002060"/>
                </a:solidFill>
              </a:rPr>
            </a:br>
            <a:r>
              <a:rPr lang="fr-FR" sz="2400" b="1" dirty="0" smtClean="0">
                <a:solidFill>
                  <a:srgbClr val="002060"/>
                </a:solidFill>
              </a:rPr>
              <a:t>2.2 - VISION DE LA FPH-CI POUR LES CINQ (5) PROCHAINES ANNEES</a:t>
            </a:r>
            <a:r>
              <a:rPr lang="fr-FR" sz="2400" b="1" dirty="0">
                <a:solidFill>
                  <a:srgbClr val="002060"/>
                </a:solidFill>
              </a:rPr>
              <a:t/>
            </a:r>
            <a:br>
              <a:rPr lang="fr-FR" sz="2400" b="1" dirty="0">
                <a:solidFill>
                  <a:srgbClr val="002060"/>
                </a:solidFill>
              </a:rPr>
            </a:b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95401" y="2428142"/>
            <a:ext cx="5736464" cy="2980981"/>
          </a:xfrm>
        </p:spPr>
        <p:txBody>
          <a:bodyPr>
            <a:normAutofit/>
          </a:bodyPr>
          <a:lstStyle/>
          <a:p>
            <a:r>
              <a:rPr lang="fr-FR" b="1" i="1" dirty="0"/>
              <a:t>La Fédération des OPA de producteurs de la filière hévéa de Côte </a:t>
            </a:r>
            <a:r>
              <a:rPr lang="fr-FR" b="1" i="1" dirty="0" smtClean="0"/>
              <a:t>d’Ivoire </a:t>
            </a:r>
            <a:r>
              <a:rPr lang="fr-FR" b="1" i="1" dirty="0"/>
              <a:t>(</a:t>
            </a:r>
            <a:r>
              <a:rPr lang="fr-FR" b="1" i="1" dirty="0" smtClean="0"/>
              <a:t>FPH-CI) a l’ambition de devenir dans les cinq (05) prochaines années une </a:t>
            </a:r>
            <a:r>
              <a:rPr lang="fr-FR" b="1" i="1" dirty="0">
                <a:solidFill>
                  <a:srgbClr val="C00000"/>
                </a:solidFill>
              </a:rPr>
              <a:t>f</a:t>
            </a:r>
            <a:r>
              <a:rPr lang="fr-FR" b="1" i="1" dirty="0" smtClean="0">
                <a:solidFill>
                  <a:srgbClr val="C00000"/>
                </a:solidFill>
              </a:rPr>
              <a:t>édération </a:t>
            </a:r>
            <a:r>
              <a:rPr lang="fr-FR" b="1" i="1" dirty="0">
                <a:solidFill>
                  <a:srgbClr val="C00000"/>
                </a:solidFill>
              </a:rPr>
              <a:t>performante </a:t>
            </a:r>
            <a:r>
              <a:rPr lang="fr-FR" b="1" i="1" dirty="0" smtClean="0"/>
              <a:t>et </a:t>
            </a:r>
            <a:r>
              <a:rPr lang="fr-FR" b="1" i="1" dirty="0" smtClean="0">
                <a:solidFill>
                  <a:srgbClr val="C00000"/>
                </a:solidFill>
              </a:rPr>
              <a:t>crédible</a:t>
            </a:r>
            <a:r>
              <a:rPr lang="fr-FR" b="1" i="1" dirty="0" smtClean="0"/>
              <a:t> au </a:t>
            </a:r>
            <a:r>
              <a:rPr lang="fr-FR" b="1" i="1" dirty="0"/>
              <a:t>service des </a:t>
            </a:r>
            <a:r>
              <a:rPr lang="fr-FR" b="1" i="1" dirty="0">
                <a:solidFill>
                  <a:srgbClr val="C00000"/>
                </a:solidFill>
              </a:rPr>
              <a:t>intérêts des producteurs </a:t>
            </a:r>
            <a:r>
              <a:rPr lang="fr-FR" b="1" i="1" dirty="0" smtClean="0"/>
              <a:t>de caoutchouc naturel de </a:t>
            </a:r>
            <a:r>
              <a:rPr lang="fr-FR" b="1" i="1" dirty="0"/>
              <a:t>Côte d’Ivoire.</a:t>
            </a:r>
            <a:endParaRPr lang="fr-FR" b="1" dirty="0"/>
          </a:p>
        </p:txBody>
      </p:sp>
      <p:pic>
        <p:nvPicPr>
          <p:cNvPr id="2050" name="Picture 2" descr="Pourquoi les entrepreneurs peuvent-ils manquer de vision stratégique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535" y="2428142"/>
            <a:ext cx="3298063" cy="2607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616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59796" y="2511380"/>
            <a:ext cx="6251618" cy="1880316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fr-FR" sz="3600" b="1" dirty="0" smtClean="0"/>
              <a:t>3 - VALEURS DE LA FPH-CI</a:t>
            </a:r>
            <a:endParaRPr lang="fr-FR" sz="3600" dirty="0"/>
          </a:p>
        </p:txBody>
      </p:sp>
      <p:pic>
        <p:nvPicPr>
          <p:cNvPr id="3074" name="Picture 2" descr="Nos Valeu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1414" y="2446989"/>
            <a:ext cx="3593206" cy="2936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53037" y="1281922"/>
            <a:ext cx="10251583" cy="4680996"/>
          </a:xfrm>
        </p:spPr>
        <p:txBody>
          <a:bodyPr>
            <a:noAutofit/>
          </a:bodyPr>
          <a:lstStyle/>
          <a:p>
            <a:r>
              <a:rPr lang="fr-FR" b="1" dirty="0"/>
              <a:t>Les valeurs sont un ensemble de croyances collectivement partagées qui décrivent les </a:t>
            </a:r>
            <a:r>
              <a:rPr lang="fr-FR" b="1" dirty="0">
                <a:solidFill>
                  <a:srgbClr val="C00000"/>
                </a:solidFill>
              </a:rPr>
              <a:t>comportements essentiels à la réalisation de la mission et de la vision</a:t>
            </a:r>
            <a:r>
              <a:rPr lang="fr-FR" b="1" dirty="0"/>
              <a:t> de l'entreprise</a:t>
            </a:r>
            <a:r>
              <a:rPr lang="fr-FR" b="1" dirty="0" smtClean="0"/>
              <a:t>.</a:t>
            </a:r>
          </a:p>
          <a:p>
            <a:pPr marL="0" indent="0">
              <a:buNone/>
            </a:pPr>
            <a:endParaRPr lang="fr-FR" sz="800" b="1" dirty="0" smtClean="0"/>
          </a:p>
          <a:p>
            <a:pPr marL="0" indent="0">
              <a:buNone/>
            </a:pPr>
            <a:r>
              <a:rPr lang="fr-FR" b="1" dirty="0" smtClean="0"/>
              <a:t>La FPH-CI dans sa mission s’appuie sur les valeurs suivantes :</a:t>
            </a:r>
            <a:endParaRPr lang="fr-FR" b="1" dirty="0"/>
          </a:p>
          <a:p>
            <a:pPr lvl="2"/>
            <a:r>
              <a:rPr lang="fr-FR" sz="2400" b="1" dirty="0">
                <a:solidFill>
                  <a:srgbClr val="0A982F"/>
                </a:solidFill>
              </a:rPr>
              <a:t>La </a:t>
            </a:r>
            <a:r>
              <a:rPr lang="fr-FR" sz="2400" b="1" dirty="0" smtClean="0">
                <a:solidFill>
                  <a:srgbClr val="0A982F"/>
                </a:solidFill>
              </a:rPr>
              <a:t>concertation</a:t>
            </a:r>
            <a:endParaRPr lang="fr-FR" sz="2400" b="1" dirty="0">
              <a:solidFill>
                <a:srgbClr val="0A982F"/>
              </a:solidFill>
            </a:endParaRPr>
          </a:p>
          <a:p>
            <a:pPr lvl="2"/>
            <a:r>
              <a:rPr lang="fr-FR" sz="2400" b="1" dirty="0">
                <a:solidFill>
                  <a:srgbClr val="0A982F"/>
                </a:solidFill>
              </a:rPr>
              <a:t>La bonne </a:t>
            </a:r>
            <a:r>
              <a:rPr lang="fr-FR" sz="2400" b="1" dirty="0" smtClean="0">
                <a:solidFill>
                  <a:srgbClr val="0A982F"/>
                </a:solidFill>
              </a:rPr>
              <a:t>gouvernance</a:t>
            </a:r>
            <a:endParaRPr lang="fr-FR" sz="2400" b="1" dirty="0">
              <a:solidFill>
                <a:srgbClr val="0A982F"/>
              </a:solidFill>
            </a:endParaRPr>
          </a:p>
          <a:p>
            <a:pPr lvl="2"/>
            <a:r>
              <a:rPr lang="fr-FR" sz="2400" b="1" dirty="0">
                <a:solidFill>
                  <a:srgbClr val="0A982F"/>
                </a:solidFill>
              </a:rPr>
              <a:t>La solidarité</a:t>
            </a:r>
          </a:p>
          <a:p>
            <a:pPr lvl="2"/>
            <a:r>
              <a:rPr lang="fr-FR" sz="2400" b="1" dirty="0">
                <a:solidFill>
                  <a:srgbClr val="0A982F"/>
                </a:solidFill>
              </a:rPr>
              <a:t>L’intégrité</a:t>
            </a:r>
          </a:p>
          <a:p>
            <a:pPr lvl="2"/>
            <a:r>
              <a:rPr lang="fr-FR" sz="2400" b="1" dirty="0">
                <a:solidFill>
                  <a:srgbClr val="0A982F"/>
                </a:solidFill>
              </a:rPr>
              <a:t>L’équité</a:t>
            </a:r>
            <a:endParaRPr lang="fr-FR" sz="2400" b="1" dirty="0" smtClean="0">
              <a:solidFill>
                <a:srgbClr val="0A982F"/>
              </a:solidFill>
            </a:endParaRPr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1278230" y="750313"/>
            <a:ext cx="9601196" cy="434544"/>
          </a:xfrm>
        </p:spPr>
        <p:txBody>
          <a:bodyPr>
            <a:no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LES VALEURS DE </a:t>
            </a:r>
            <a:r>
              <a:rPr lang="fr-FR" sz="2400" b="1" dirty="0">
                <a:solidFill>
                  <a:srgbClr val="0070C0"/>
                </a:solidFill>
              </a:rPr>
              <a:t>LA FPH-CI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63393" y="1197728"/>
            <a:ext cx="5559380" cy="3837909"/>
          </a:xfrm>
        </p:spPr>
        <p:txBody>
          <a:bodyPr>
            <a:no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</a:rPr>
              <a:t>EN RESUMÉ</a:t>
            </a:r>
            <a:br>
              <a:rPr lang="fr-FR" sz="2400" b="1" dirty="0" smtClean="0">
                <a:solidFill>
                  <a:srgbClr val="002060"/>
                </a:solidFill>
              </a:rPr>
            </a:br>
            <a:r>
              <a:rPr lang="fr-FR" sz="2400" b="1" dirty="0">
                <a:solidFill>
                  <a:srgbClr val="002060"/>
                </a:solidFill>
              </a:rPr>
              <a:t/>
            </a:r>
            <a:br>
              <a:rPr lang="fr-FR" sz="2400" b="1" dirty="0">
                <a:solidFill>
                  <a:srgbClr val="002060"/>
                </a:solidFill>
              </a:rPr>
            </a:br>
            <a:r>
              <a:rPr lang="fr-FR" sz="2400" b="1" dirty="0" smtClean="0">
                <a:solidFill>
                  <a:srgbClr val="002060"/>
                </a:solidFill>
              </a:rPr>
              <a:t/>
            </a:r>
            <a:br>
              <a:rPr lang="fr-FR" sz="2400" b="1" dirty="0" smtClean="0">
                <a:solidFill>
                  <a:srgbClr val="002060"/>
                </a:solidFill>
              </a:rPr>
            </a:br>
            <a:r>
              <a:rPr lang="fr-FR" sz="2400" b="1" dirty="0">
                <a:solidFill>
                  <a:srgbClr val="002060"/>
                </a:solidFill>
              </a:rPr>
              <a:t/>
            </a:r>
            <a:br>
              <a:rPr lang="fr-FR" sz="2400" b="1" dirty="0">
                <a:solidFill>
                  <a:srgbClr val="002060"/>
                </a:solidFill>
              </a:rPr>
            </a:br>
            <a:r>
              <a:rPr lang="fr-FR" sz="2400" b="1" dirty="0" smtClean="0">
                <a:solidFill>
                  <a:srgbClr val="7030A0"/>
                </a:solidFill>
              </a:rPr>
              <a:t>VISION</a:t>
            </a:r>
            <a:r>
              <a:rPr lang="fr-FR" sz="2400" b="1" dirty="0" smtClean="0"/>
              <a:t> = </a:t>
            </a:r>
            <a:r>
              <a:rPr lang="fr-FR" sz="2400" b="1" dirty="0">
                <a:solidFill>
                  <a:schemeClr val="accent4"/>
                </a:solidFill>
              </a:rPr>
              <a:t>Raison d’agir</a:t>
            </a:r>
            <a:r>
              <a:rPr lang="fr-FR" sz="2400" b="1" dirty="0" smtClean="0">
                <a:solidFill>
                  <a:schemeClr val="accent4"/>
                </a:solidFill>
              </a:rPr>
              <a:t/>
            </a:r>
            <a:br>
              <a:rPr lang="fr-FR" sz="2400" b="1" dirty="0" smtClean="0">
                <a:solidFill>
                  <a:schemeClr val="accent4"/>
                </a:solidFill>
              </a:rPr>
            </a:br>
            <a:r>
              <a:rPr lang="fr-FR" sz="2400" b="1" dirty="0" smtClean="0"/>
              <a:t/>
            </a:r>
            <a:br>
              <a:rPr lang="fr-FR" sz="2400" b="1" dirty="0" smtClean="0"/>
            </a:br>
            <a:r>
              <a:rPr lang="fr-FR" sz="2400" b="1" dirty="0" smtClean="0">
                <a:solidFill>
                  <a:srgbClr val="0070C0"/>
                </a:solidFill>
              </a:rPr>
              <a:t>MISSION</a:t>
            </a:r>
            <a:r>
              <a:rPr lang="fr-FR" sz="2400" b="1" dirty="0" smtClean="0"/>
              <a:t> = </a:t>
            </a:r>
            <a:r>
              <a:rPr lang="fr-FR" sz="2400" b="1" dirty="0" smtClean="0">
                <a:solidFill>
                  <a:schemeClr val="accent1"/>
                </a:solidFill>
              </a:rPr>
              <a:t>Raison d’être</a:t>
            </a:r>
            <a:br>
              <a:rPr lang="fr-FR" sz="2400" b="1" dirty="0" smtClean="0">
                <a:solidFill>
                  <a:schemeClr val="accent1"/>
                </a:solidFill>
              </a:rPr>
            </a:br>
            <a:r>
              <a:rPr lang="fr-FR" sz="2400" b="1" dirty="0" smtClean="0"/>
              <a:t/>
            </a:r>
            <a:br>
              <a:rPr lang="fr-FR" sz="2400" b="1" dirty="0" smtClean="0"/>
            </a:br>
            <a:r>
              <a:rPr lang="fr-FR" sz="2400" b="1" dirty="0" smtClean="0">
                <a:solidFill>
                  <a:srgbClr val="00B050"/>
                </a:solidFill>
              </a:rPr>
              <a:t>VALEURS </a:t>
            </a:r>
            <a:r>
              <a:rPr lang="fr-FR" sz="2400" b="1" dirty="0" smtClean="0"/>
              <a:t>= </a:t>
            </a:r>
            <a:r>
              <a:rPr lang="fr-FR" sz="2400" b="1" dirty="0" smtClean="0">
                <a:solidFill>
                  <a:schemeClr val="tx1"/>
                </a:solidFill>
              </a:rPr>
              <a:t>Façons d’être</a:t>
            </a:r>
            <a:endParaRPr lang="fr-FR" sz="2400" b="1" dirty="0">
              <a:solidFill>
                <a:schemeClr val="tx1"/>
              </a:solidFill>
            </a:endParaRPr>
          </a:p>
        </p:txBody>
      </p:sp>
      <p:pic>
        <p:nvPicPr>
          <p:cNvPr id="4098" name="Picture 2" descr="Notre mission, vision et valeurs | Les Jeux de BriB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742" y="1532586"/>
            <a:ext cx="4236120" cy="382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83276" y="2421228"/>
            <a:ext cx="7887237" cy="1880316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fr-FR" sz="3600" b="1" dirty="0" smtClean="0"/>
              <a:t>4 - PLAN STRATEGIQUE DE DEVELOPPEMENT DE LA FPH-CI</a:t>
            </a:r>
            <a:endParaRPr lang="fr-FR" sz="3600" dirty="0"/>
          </a:p>
        </p:txBody>
      </p:sp>
      <p:sp>
        <p:nvSpPr>
          <p:cNvPr id="3" name="AutoShape 2" descr="Groupe de travail thématique 7 - Préparer l'évaluation ex ante du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5126" name="Picture 6" descr="Plan stratégique 2019-20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0513" y="1880315"/>
            <a:ext cx="2653047" cy="2910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11369" y="2408349"/>
            <a:ext cx="5202335" cy="463639"/>
          </a:xfrm>
          <a:solidFill>
            <a:srgbClr val="92D050"/>
          </a:solidFill>
          <a:ln w="12700">
            <a:solidFill>
              <a:schemeClr val="tx1"/>
            </a:solidFill>
          </a:ln>
        </p:spPr>
        <p:txBody>
          <a:bodyPr/>
          <a:lstStyle/>
          <a:p>
            <a:pPr lvl="0" algn="ctr">
              <a:defRPr/>
            </a:pPr>
            <a:r>
              <a:rPr lang="fr-FR" sz="2400" b="1" dirty="0" smtClean="0">
                <a:solidFill>
                  <a:srgbClr val="000000"/>
                </a:solidFill>
              </a:rPr>
              <a:t>FORCES</a:t>
            </a:r>
            <a:endParaRPr lang="fr-FR" sz="2400" b="1" dirty="0">
              <a:solidFill>
                <a:srgbClr val="000000"/>
              </a:solidFill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24248" y="2934166"/>
            <a:ext cx="5189456" cy="1315861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endParaRPr lang="fr-FR" sz="2000" b="1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80670" y="2434107"/>
            <a:ext cx="5152738" cy="450761"/>
          </a:xfr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/>
          <a:lstStyle/>
          <a:p>
            <a:pPr lvl="0" algn="ctr">
              <a:defRPr/>
            </a:pPr>
            <a:r>
              <a:rPr lang="fr-FR" sz="2400" b="1" dirty="0" smtClean="0">
                <a:solidFill>
                  <a:srgbClr val="000000"/>
                </a:solidFill>
              </a:rPr>
              <a:t>OPPORTUNITES</a:t>
            </a:r>
            <a:endParaRPr lang="fr-FR" sz="2400" b="1" dirty="0">
              <a:solidFill>
                <a:srgbClr val="000000"/>
              </a:solidFill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80669" y="2959925"/>
            <a:ext cx="5165617" cy="1302982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endParaRPr lang="fr-FR" sz="2000" b="1" dirty="0"/>
          </a:p>
        </p:txBody>
      </p:sp>
      <p:sp>
        <p:nvSpPr>
          <p:cNvPr id="7" name="Espace réservé du texte 2"/>
          <p:cNvSpPr txBox="1">
            <a:spLocks/>
          </p:cNvSpPr>
          <p:nvPr/>
        </p:nvSpPr>
        <p:spPr>
          <a:xfrm>
            <a:off x="811369" y="4397179"/>
            <a:ext cx="5215214" cy="445277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72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FAIBLESSES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Espace réservé du contenu 3"/>
          <p:cNvSpPr txBox="1">
            <a:spLocks/>
          </p:cNvSpPr>
          <p:nvPr/>
        </p:nvSpPr>
        <p:spPr>
          <a:xfrm>
            <a:off x="798490" y="4865997"/>
            <a:ext cx="5228093" cy="1315861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exte 4"/>
          <p:cNvSpPr txBox="1">
            <a:spLocks/>
          </p:cNvSpPr>
          <p:nvPr/>
        </p:nvSpPr>
        <p:spPr>
          <a:xfrm>
            <a:off x="6193548" y="4397179"/>
            <a:ext cx="5165617" cy="445277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72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MENACES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Espace réservé du contenu 5"/>
          <p:cNvSpPr txBox="1">
            <a:spLocks/>
          </p:cNvSpPr>
          <p:nvPr/>
        </p:nvSpPr>
        <p:spPr>
          <a:xfrm>
            <a:off x="6193548" y="4878877"/>
            <a:ext cx="5165618" cy="1302982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tabLst/>
              <a:defRPr/>
            </a:pPr>
            <a:endParaRPr lang="fr-FR" sz="20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Titre 1"/>
          <p:cNvSpPr txBox="1">
            <a:spLocks/>
          </p:cNvSpPr>
          <p:nvPr/>
        </p:nvSpPr>
        <p:spPr>
          <a:xfrm>
            <a:off x="875033" y="827652"/>
            <a:ext cx="10303099" cy="61370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solidFill>
              <a:schemeClr val="tx1"/>
            </a:solidFill>
          </a:ln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ETAT DES LIEUX PAR</a:t>
            </a:r>
            <a:r>
              <a:rPr kumimoji="0" lang="fr-FR" sz="2400" b="1" i="0" u="none" strike="noStrike" kern="1200" cap="none" spc="0" normalizeH="0" noProof="0" dirty="0" smtClean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LA METHODE D’</a:t>
            </a:r>
            <a:r>
              <a:rPr kumimoji="0" lang="fr-FR" sz="2400" b="1" i="0" u="none" strike="noStrike" kern="1200" cap="none" spc="0" normalizeH="0" baseline="0" noProof="0" dirty="0" smtClean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ANALYSE SWOT OU FFOM</a:t>
            </a:r>
            <a:endParaRPr kumimoji="0" lang="fr-FR" sz="2400" b="0" i="0" u="none" strike="noStrike" kern="1200" cap="none" spc="0" normalizeH="0" baseline="0" noProof="0" dirty="0">
              <a:ln w="3175" cmpd="sng"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Titre 1"/>
          <p:cNvSpPr txBox="1">
            <a:spLocks/>
          </p:cNvSpPr>
          <p:nvPr/>
        </p:nvSpPr>
        <p:spPr>
          <a:xfrm>
            <a:off x="824249" y="1702273"/>
            <a:ext cx="5189456" cy="460304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</a:ln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ANALYSE INTERNE</a:t>
            </a:r>
            <a:endParaRPr kumimoji="0" lang="fr-FR" sz="2400" b="0" i="0" u="none" strike="noStrike" kern="1200" cap="none" spc="0" normalizeH="0" baseline="0" noProof="0" dirty="0">
              <a:ln w="3175" cmpd="sng"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Titre 1"/>
          <p:cNvSpPr txBox="1">
            <a:spLocks/>
          </p:cNvSpPr>
          <p:nvPr/>
        </p:nvSpPr>
        <p:spPr>
          <a:xfrm>
            <a:off x="6181858" y="1702273"/>
            <a:ext cx="5189456" cy="46030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chemeClr val="tx1"/>
            </a:solidFill>
          </a:ln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 w="3175" cmpd="sng"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ANALYSE EXTERNE</a:t>
            </a:r>
            <a:endParaRPr kumimoji="0" lang="fr-FR" sz="2400" b="0" i="0" u="none" strike="noStrike" kern="1200" cap="none" spc="0" normalizeH="0" baseline="0" noProof="0" dirty="0">
              <a:ln w="3175" cmpd="sng"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0856" y="982134"/>
            <a:ext cx="9601196" cy="692122"/>
          </a:xfrm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rgbClr val="000000"/>
                </a:solidFill>
              </a:rPr>
              <a:t>TRAVAUX EN </a:t>
            </a:r>
            <a:r>
              <a:rPr lang="fr-FR" sz="2400" b="1" dirty="0" smtClean="0">
                <a:solidFill>
                  <a:srgbClr val="000000"/>
                </a:solidFill>
              </a:rPr>
              <a:t>COMMISSIONS</a:t>
            </a:r>
            <a:endParaRPr lang="fr-FR" sz="2400" b="1" dirty="0">
              <a:solidFill>
                <a:srgbClr val="000000"/>
              </a:solidFill>
            </a:endParaRPr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1140856" y="2437440"/>
            <a:ext cx="9922096" cy="307471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2400" b="1" dirty="0">
                <a:solidFill>
                  <a:srgbClr val="0070C0"/>
                </a:solidFill>
              </a:rPr>
              <a:t>EXERCICE DE </a:t>
            </a:r>
            <a:r>
              <a:rPr lang="fr-FR" sz="2400" b="1" dirty="0" smtClean="0">
                <a:solidFill>
                  <a:srgbClr val="0070C0"/>
                </a:solidFill>
              </a:rPr>
              <a:t>BRAINSTORMING </a:t>
            </a:r>
            <a:r>
              <a:rPr lang="fr-FR" sz="2400" b="1" dirty="0" smtClean="0">
                <a:solidFill>
                  <a:srgbClr val="000000"/>
                </a:solidFill>
              </a:rPr>
              <a:t>sur :</a:t>
            </a:r>
          </a:p>
          <a:p>
            <a:pPr algn="l"/>
            <a:endParaRPr lang="fr-FR" sz="2400" b="1" dirty="0" smtClean="0">
              <a:solidFill>
                <a:srgbClr val="000000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2400" b="1" dirty="0" smtClean="0">
                <a:solidFill>
                  <a:srgbClr val="000000"/>
                </a:solidFill>
              </a:rPr>
              <a:t>les </a:t>
            </a:r>
            <a:r>
              <a:rPr lang="fr-FR" sz="2400" b="1" dirty="0" smtClean="0">
                <a:solidFill>
                  <a:srgbClr val="0A982F"/>
                </a:solidFill>
              </a:rPr>
              <a:t>Forces</a:t>
            </a:r>
            <a:r>
              <a:rPr lang="fr-FR" sz="2400" b="1" dirty="0" smtClean="0">
                <a:solidFill>
                  <a:srgbClr val="000000"/>
                </a:solidFill>
              </a:rPr>
              <a:t> et les </a:t>
            </a:r>
            <a:r>
              <a:rPr lang="fr-FR" sz="2400" b="1" dirty="0" smtClean="0">
                <a:solidFill>
                  <a:srgbClr val="C00000"/>
                </a:solidFill>
              </a:rPr>
              <a:t>Faiblesses</a:t>
            </a:r>
            <a:r>
              <a:rPr lang="fr-FR" sz="2400" b="1" dirty="0">
                <a:solidFill>
                  <a:srgbClr val="000000"/>
                </a:solidFill>
              </a:rPr>
              <a:t> </a:t>
            </a:r>
            <a:r>
              <a:rPr lang="fr-FR" sz="2400" b="1" dirty="0" smtClean="0">
                <a:solidFill>
                  <a:srgbClr val="000000"/>
                </a:solidFill>
              </a:rPr>
              <a:t>de la FPH-CI,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2400" b="1" dirty="0" smtClean="0">
                <a:solidFill>
                  <a:srgbClr val="000000"/>
                </a:solidFill>
              </a:rPr>
              <a:t>les </a:t>
            </a:r>
            <a:r>
              <a:rPr lang="fr-FR" sz="2400" b="1" dirty="0" smtClean="0">
                <a:solidFill>
                  <a:schemeClr val="accent1"/>
                </a:solidFill>
              </a:rPr>
              <a:t>Opportunités</a:t>
            </a:r>
            <a:r>
              <a:rPr lang="fr-FR" sz="2400" b="1" dirty="0" smtClean="0">
                <a:solidFill>
                  <a:srgbClr val="000000"/>
                </a:solidFill>
              </a:rPr>
              <a:t> qui s’offrent à la FPH-CI, 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2400" b="1" dirty="0" smtClean="0">
                <a:solidFill>
                  <a:srgbClr val="000000"/>
                </a:solidFill>
              </a:rPr>
              <a:t>les </a:t>
            </a:r>
            <a:r>
              <a:rPr lang="fr-FR" sz="2400" b="1" dirty="0" smtClean="0">
                <a:solidFill>
                  <a:srgbClr val="7030A0"/>
                </a:solidFill>
              </a:rPr>
              <a:t>Menaces ou les risques qui planent sur la FPH-CI</a:t>
            </a:r>
            <a:r>
              <a:rPr lang="fr-FR" sz="2400" b="1" dirty="0" smtClean="0">
                <a:solidFill>
                  <a:srgbClr val="000000"/>
                </a:solidFill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400" b="1" dirty="0">
              <a:solidFill>
                <a:srgbClr val="000000"/>
              </a:solidFill>
            </a:endParaRPr>
          </a:p>
          <a:p>
            <a:pPr algn="l"/>
            <a:r>
              <a:rPr lang="fr-FR" sz="2400" b="1" dirty="0" smtClean="0">
                <a:solidFill>
                  <a:srgbClr val="000000"/>
                </a:solidFill>
              </a:rPr>
              <a:t>NB : pour l’exercice sur l’état des lieux, s’appuyer sur la mission, la vision,  en analysant le contexte interne et le contexte externe de la FPH-CI.</a:t>
            </a:r>
            <a:endParaRPr lang="fr-FR" sz="2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99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AutoShape 11" descr="Marbre blanc"/>
          <p:cNvSpPr>
            <a:spLocks noGrp="1" noChangeArrowheads="1"/>
          </p:cNvSpPr>
          <p:nvPr>
            <p:ph type="subTitle" idx="1"/>
          </p:nvPr>
        </p:nvSpPr>
        <p:spPr>
          <a:xfrm>
            <a:off x="1905000" y="2514600"/>
            <a:ext cx="8686800" cy="1143000"/>
          </a:xfrm>
          <a:prstGeom prst="ribbon">
            <a:avLst>
              <a:gd name="adj1" fmla="val 12500"/>
              <a:gd name="adj2" fmla="val 66654"/>
            </a:avLst>
          </a:prstGeom>
          <a:solidFill>
            <a:srgbClr val="006600"/>
          </a:solidFill>
          <a:ln>
            <a:solidFill>
              <a:schemeClr val="bg1"/>
            </a:solidFill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normAutofit fontScale="25000" lnSpcReduction="20000"/>
          </a:bodyPr>
          <a:lstStyle/>
          <a:p>
            <a:pPr eaLnBrk="1" hangingPunct="1"/>
            <a:r>
              <a:rPr lang="fr-FR" sz="4400" b="1" dirty="0" smtClean="0">
                <a:solidFill>
                  <a:schemeClr val="bg1"/>
                </a:solidFill>
              </a:rPr>
              <a:t>ORIENTATIONS</a:t>
            </a:r>
          </a:p>
          <a:p>
            <a:pPr eaLnBrk="1" hangingPunct="1"/>
            <a:r>
              <a:rPr lang="fr-FR" sz="4400" b="1" dirty="0" smtClean="0">
                <a:solidFill>
                  <a:schemeClr val="bg1"/>
                </a:solidFill>
              </a:rPr>
              <a:t>POUR LES TRAVAUX EN COMMISION</a:t>
            </a:r>
          </a:p>
          <a:p>
            <a:pPr eaLnBrk="1" hangingPunct="1"/>
            <a:r>
              <a:rPr lang="fr-FR" sz="6200" b="1" dirty="0" smtClean="0">
                <a:solidFill>
                  <a:schemeClr val="bg1"/>
                </a:solidFill>
              </a:rPr>
              <a:t>PRINCIPES ZOPP</a:t>
            </a:r>
            <a:endParaRPr lang="fr-FR" sz="6200" b="1" dirty="0">
              <a:solidFill>
                <a:schemeClr val="bg1"/>
              </a:solidFill>
            </a:endParaRPr>
          </a:p>
          <a:p>
            <a:pPr eaLnBrk="1" hangingPunct="1"/>
            <a:endParaRPr lang="fr-FR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15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 descr="Marbre blanc"/>
          <p:cNvSpPr>
            <a:spLocks noGrp="1" noChangeArrowheads="1"/>
          </p:cNvSpPr>
          <p:nvPr>
            <p:ph type="title"/>
          </p:nvPr>
        </p:nvSpPr>
        <p:spPr>
          <a:xfrm>
            <a:off x="2209800" y="800100"/>
            <a:ext cx="7772400" cy="762000"/>
          </a:xfrm>
          <a:blipFill dpi="0" rotWithShape="0">
            <a:blip r:embed="rId3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fr-FR" b="1" dirty="0" smtClean="0">
                <a:solidFill>
                  <a:srgbClr val="006600"/>
                </a:solidFill>
              </a:rPr>
              <a:t>1- PARTICIPATION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33341" y="1981200"/>
            <a:ext cx="4962659" cy="3479442"/>
          </a:xfrm>
        </p:spPr>
        <p:txBody>
          <a:bodyPr/>
          <a:lstStyle/>
          <a:p>
            <a:pPr eaLnBrk="1" hangingPunct="1">
              <a:buSzTx/>
              <a:buFont typeface="Wingdings" panose="05000000000000000000" pitchFamily="2" charset="2"/>
              <a:buChar char="J"/>
            </a:pPr>
            <a:r>
              <a:rPr lang="fr-FR" sz="2800" b="1" dirty="0">
                <a:latin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fr-FR" sz="2800" b="1" dirty="0" err="1">
                <a:latin typeface="Verdana" panose="020B0604030504040204" pitchFamily="34" charset="0"/>
                <a:cs typeface="Times New Roman" panose="02020603050405020304" pitchFamily="18" charset="0"/>
              </a:rPr>
              <a:t>Co-responsabilité</a:t>
            </a:r>
            <a:r>
              <a:rPr lang="fr-FR" sz="2800" b="1" dirty="0">
                <a:latin typeface="Verdana" panose="020B0604030504040204" pitchFamily="34" charset="0"/>
                <a:cs typeface="Times New Roman" panose="02020603050405020304" pitchFamily="18" charset="0"/>
              </a:rPr>
              <a:t> des participants</a:t>
            </a:r>
          </a:p>
          <a:p>
            <a:pPr eaLnBrk="1" hangingPunct="1">
              <a:buSzTx/>
              <a:buFont typeface="Wingdings" panose="05000000000000000000" pitchFamily="2" charset="2"/>
              <a:buNone/>
            </a:pPr>
            <a:endParaRPr lang="fr-FR" sz="2800" b="1" dirty="0">
              <a:latin typeface="Verdana" panose="020B0604030504040204" pitchFamily="34" charset="0"/>
              <a:cs typeface="Times New Roman" panose="02020603050405020304" pitchFamily="18" charset="0"/>
            </a:endParaRPr>
          </a:p>
          <a:p>
            <a:pPr eaLnBrk="1" hangingPunct="1">
              <a:buSzTx/>
              <a:buFont typeface="Wingdings" panose="05000000000000000000" pitchFamily="2" charset="2"/>
              <a:buNone/>
            </a:pPr>
            <a:endParaRPr lang="fr-FR" sz="900" b="1" dirty="0">
              <a:cs typeface="Times New Roman" panose="02020603050405020304" pitchFamily="18" charset="0"/>
            </a:endParaRPr>
          </a:p>
          <a:p>
            <a:pPr eaLnBrk="1" hangingPunct="1">
              <a:buSzTx/>
              <a:buFont typeface="Wingdings" panose="05000000000000000000" pitchFamily="2" charset="2"/>
              <a:buChar char="J"/>
            </a:pPr>
            <a:r>
              <a:rPr lang="fr-FR" sz="2800" b="1" dirty="0">
                <a:cs typeface="Times New Roman" panose="02020603050405020304" pitchFamily="18" charset="0"/>
              </a:rPr>
              <a:t> </a:t>
            </a:r>
            <a:r>
              <a:rPr lang="fr-FR" sz="2800" b="1" dirty="0">
                <a:latin typeface="Verdana" panose="020B0604030504040204" pitchFamily="34" charset="0"/>
                <a:cs typeface="Times New Roman" panose="02020603050405020304" pitchFamily="18" charset="0"/>
              </a:rPr>
              <a:t>Les participants apportent leur savoir et leurs expériences</a:t>
            </a:r>
            <a:endParaRPr lang="fr-FR" sz="2800" b="1" dirty="0"/>
          </a:p>
        </p:txBody>
      </p:sp>
      <p:pic>
        <p:nvPicPr>
          <p:cNvPr id="3082" name="Picture 10" descr="C:\IMAGE DGP\Ouverture Tonla.jpg"/>
          <p:cNvPicPr>
            <a:picLocks noGrp="1" noChangeAspect="1" noChangeArrowheads="1"/>
          </p:cNvPicPr>
          <p:nvPr>
            <p:ph type="clipArt" sz="half" idx="2"/>
          </p:nvPr>
        </p:nvPicPr>
        <p:blipFill rotWithShape="1">
          <a:blip r:embed="rId4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1" b="34846"/>
          <a:stretch/>
        </p:blipFill>
        <p:spPr>
          <a:xfrm>
            <a:off x="6529587" y="1981200"/>
            <a:ext cx="4799527" cy="3363532"/>
          </a:xfrm>
          <a:noFill/>
          <a:ln>
            <a:solidFill>
              <a:schemeClr val="tx2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178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 descr="Marbre blanc"/>
          <p:cNvSpPr>
            <a:spLocks noGrp="1" noChangeArrowheads="1"/>
          </p:cNvSpPr>
          <p:nvPr>
            <p:ph type="title"/>
          </p:nvPr>
        </p:nvSpPr>
        <p:spPr>
          <a:xfrm>
            <a:off x="1996225" y="800100"/>
            <a:ext cx="7985975" cy="762000"/>
          </a:xfrm>
          <a:blipFill dpi="0" rotWithShape="0">
            <a:blip r:embed="rId3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fr-FR" dirty="0" smtClean="0">
                <a:solidFill>
                  <a:srgbClr val="006600"/>
                </a:solidFill>
              </a:rPr>
              <a:t>Au lieu de :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996225" y="3200400"/>
            <a:ext cx="4404575" cy="1524000"/>
          </a:xfrm>
        </p:spPr>
        <p:txBody>
          <a:bodyPr/>
          <a:lstStyle/>
          <a:p>
            <a:pPr eaLnBrk="1" hangingPunct="1">
              <a:buSzTx/>
              <a:buFont typeface="Wingdings" panose="05000000000000000000" pitchFamily="2" charset="2"/>
              <a:buChar char="L"/>
            </a:pPr>
            <a:r>
              <a:rPr lang="fr-FR" sz="3600" i="1" dirty="0">
                <a:latin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fr-FR" i="1" dirty="0" smtClean="0">
                <a:latin typeface="Verdana" panose="020B0604030504040204" pitchFamily="34" charset="0"/>
                <a:cs typeface="Times New Roman" panose="02020603050405020304" pitchFamily="18" charset="0"/>
              </a:rPr>
              <a:t>CONSOMMATION PASSIVE</a:t>
            </a:r>
          </a:p>
        </p:txBody>
      </p:sp>
      <p:pic>
        <p:nvPicPr>
          <p:cNvPr id="9228" name="Picture 12" descr="C:\IMAGE DGP\Participant en grève Oumé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53200" y="1981200"/>
            <a:ext cx="3810000" cy="4114800"/>
          </a:xfrm>
          <a:noFill/>
          <a:ln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8197" name="Rectangle 10"/>
          <p:cNvSpPr>
            <a:spLocks noChangeArrowheads="1"/>
          </p:cNvSpPr>
          <p:nvPr/>
        </p:nvSpPr>
        <p:spPr bwMode="auto">
          <a:xfrm>
            <a:off x="2362200" y="4876800"/>
            <a:ext cx="77724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SzPct val="85000"/>
              <a:buBlip>
                <a:blip r:embed="rId5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SzTx/>
              <a:buFontTx/>
              <a:buChar char="•"/>
            </a:pPr>
            <a:endParaRPr lang="fr-FR" sz="4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SzTx/>
              <a:buFontTx/>
              <a:buChar char="•"/>
            </a:pPr>
            <a:endParaRPr lang="fr-FR" sz="4400" i="1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52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 descr="Marbre blanc"/>
          <p:cNvSpPr>
            <a:spLocks noGrp="1" noChangeArrowheads="1"/>
          </p:cNvSpPr>
          <p:nvPr>
            <p:ph type="title"/>
          </p:nvPr>
        </p:nvSpPr>
        <p:spPr>
          <a:xfrm>
            <a:off x="2209800" y="757238"/>
            <a:ext cx="7772400" cy="641350"/>
          </a:xfrm>
          <a:blipFill dpi="0" rotWithShape="0">
            <a:blip r:embed="rId3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fr-FR" sz="3600" b="1" dirty="0">
                <a:solidFill>
                  <a:srgbClr val="006600"/>
                </a:solidFill>
              </a:rPr>
              <a:t>2- VISUALISATION MOBILE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42433" y="1905000"/>
            <a:ext cx="5628067" cy="3491248"/>
          </a:xfrm>
        </p:spPr>
        <p:txBody>
          <a:bodyPr/>
          <a:lstStyle/>
          <a:p>
            <a:pPr eaLnBrk="1" hangingPunct="1">
              <a:spcAft>
                <a:spcPct val="50000"/>
              </a:spcAft>
              <a:buSzPct val="105000"/>
              <a:buFont typeface="Wingdings" panose="05000000000000000000" pitchFamily="2" charset="2"/>
              <a:buChar char="J"/>
            </a:pPr>
            <a:r>
              <a:rPr lang="fr-FR" b="1" dirty="0">
                <a:latin typeface="Verdana" panose="020B0604030504040204" pitchFamily="34" charset="0"/>
                <a:cs typeface="Times New Roman" panose="02020603050405020304" pitchFamily="18" charset="0"/>
              </a:rPr>
              <a:t>Prise de décision transparente</a:t>
            </a:r>
            <a:endParaRPr lang="fr-FR" b="1" dirty="0">
              <a:cs typeface="Times New Roman" panose="02020603050405020304" pitchFamily="18" charset="0"/>
            </a:endParaRPr>
          </a:p>
          <a:p>
            <a:pPr eaLnBrk="1" hangingPunct="1">
              <a:spcAft>
                <a:spcPct val="50000"/>
              </a:spcAft>
              <a:buSzPct val="105000"/>
              <a:buFont typeface="Wingdings" panose="05000000000000000000" pitchFamily="2" charset="2"/>
              <a:buChar char="J"/>
            </a:pPr>
            <a:r>
              <a:rPr lang="fr-FR" b="1" dirty="0">
                <a:latin typeface="Verdana" panose="020B0604030504040204" pitchFamily="34" charset="0"/>
                <a:cs typeface="Times New Roman" panose="02020603050405020304" pitchFamily="18" charset="0"/>
              </a:rPr>
              <a:t>Dialogue équitable et aides mutuelles</a:t>
            </a:r>
            <a:endParaRPr lang="fr-FR" b="1" dirty="0">
              <a:cs typeface="Times New Roman" panose="02020603050405020304" pitchFamily="18" charset="0"/>
            </a:endParaRPr>
          </a:p>
          <a:p>
            <a:pPr eaLnBrk="1" hangingPunct="1">
              <a:spcAft>
                <a:spcPct val="50000"/>
              </a:spcAft>
              <a:buSzPct val="105000"/>
              <a:buFont typeface="Wingdings" panose="05000000000000000000" pitchFamily="2" charset="2"/>
              <a:buChar char="J"/>
            </a:pPr>
            <a:r>
              <a:rPr lang="fr-FR" b="1" dirty="0">
                <a:latin typeface="Verdana" panose="020B0604030504040204" pitchFamily="34" charset="0"/>
                <a:cs typeface="Times New Roman" panose="02020603050405020304" pitchFamily="18" charset="0"/>
              </a:rPr>
              <a:t>Apprentissage par l’action</a:t>
            </a:r>
            <a:endParaRPr lang="fr-FR" b="1" dirty="0">
              <a:cs typeface="Times New Roman" panose="02020603050405020304" pitchFamily="18" charset="0"/>
            </a:endParaRPr>
          </a:p>
          <a:p>
            <a:pPr eaLnBrk="1" hangingPunct="1">
              <a:spcAft>
                <a:spcPct val="50000"/>
              </a:spcAft>
              <a:buSzPct val="105000"/>
              <a:buFont typeface="Wingdings" panose="05000000000000000000" pitchFamily="2" charset="2"/>
              <a:buChar char="J"/>
            </a:pPr>
            <a:r>
              <a:rPr lang="fr-FR" b="1" dirty="0">
                <a:latin typeface="Verdana" panose="020B0604030504040204" pitchFamily="34" charset="0"/>
                <a:cs typeface="Times New Roman" panose="02020603050405020304" pitchFamily="18" charset="0"/>
              </a:rPr>
              <a:t>Démocratisation de l’expression</a:t>
            </a:r>
            <a:endParaRPr lang="fr-FR" b="1" dirty="0"/>
          </a:p>
        </p:txBody>
      </p:sp>
      <p:pic>
        <p:nvPicPr>
          <p:cNvPr id="4103" name="Picture 7" descr="C:\IMAGE DGP\Visualisation mobile Doukouya.jpg"/>
          <p:cNvPicPr>
            <a:picLocks noGrp="1" noChangeAspect="1" noChangeArrowheads="1"/>
          </p:cNvPicPr>
          <p:nvPr>
            <p:ph type="clipArt"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2" t="7530" r="24094" b="9913"/>
          <a:stretch/>
        </p:blipFill>
        <p:spPr>
          <a:xfrm>
            <a:off x="7393546" y="1905000"/>
            <a:ext cx="2762760" cy="3491248"/>
          </a:xfrm>
          <a:noFill/>
          <a:ln>
            <a:solidFill>
              <a:schemeClr val="tx2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58929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854558" y="815662"/>
            <a:ext cx="8203842" cy="641350"/>
          </a:xfrm>
          <a:blipFill dpi="0" rotWithShape="0">
            <a:blip r:embed="rId3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fr-FR" sz="3600" b="1" dirty="0">
                <a:solidFill>
                  <a:srgbClr val="006600"/>
                </a:solidFill>
              </a:rPr>
              <a:t>2- VISUALISATION MOBILE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12890" y="1752600"/>
            <a:ext cx="4958366" cy="3978499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40000"/>
              </a:spcAft>
              <a:buSzPct val="105000"/>
              <a:buFont typeface="Wingdings" panose="05000000000000000000" pitchFamily="2" charset="2"/>
              <a:buChar char="J"/>
            </a:pPr>
            <a:r>
              <a:rPr lang="fr-FR" b="1" dirty="0">
                <a:latin typeface="Verdana" panose="020B0604030504040204" pitchFamily="34" charset="0"/>
                <a:cs typeface="Times New Roman" panose="02020603050405020304" pitchFamily="18" charset="0"/>
              </a:rPr>
              <a:t>Communauté d’information</a:t>
            </a:r>
            <a:endParaRPr lang="fr-FR" b="1" dirty="0"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spcAft>
                <a:spcPct val="40000"/>
              </a:spcAft>
              <a:buSzPct val="105000"/>
              <a:buFont typeface="Wingdings" panose="05000000000000000000" pitchFamily="2" charset="2"/>
              <a:buChar char="J"/>
            </a:pPr>
            <a:r>
              <a:rPr lang="fr-FR" b="1" dirty="0">
                <a:latin typeface="Verdana" panose="020B0604030504040204" pitchFamily="34" charset="0"/>
                <a:cs typeface="Times New Roman" panose="02020603050405020304" pitchFamily="18" charset="0"/>
              </a:rPr>
              <a:t>Diversité des moyens d’expression</a:t>
            </a:r>
            <a:endParaRPr lang="fr-FR" b="1" dirty="0"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spcAft>
                <a:spcPct val="40000"/>
              </a:spcAft>
              <a:buSzPct val="105000"/>
              <a:buFont typeface="Wingdings" panose="05000000000000000000" pitchFamily="2" charset="2"/>
              <a:buChar char="J"/>
            </a:pPr>
            <a:r>
              <a:rPr lang="fr-FR" b="1" dirty="0">
                <a:latin typeface="Verdana" panose="020B0604030504040204" pitchFamily="34" charset="0"/>
                <a:cs typeface="Times New Roman" panose="02020603050405020304" pitchFamily="18" charset="0"/>
              </a:rPr>
              <a:t>Chaque idée compte et est importante</a:t>
            </a:r>
            <a:endParaRPr lang="fr-FR" b="1" dirty="0"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spcAft>
                <a:spcPct val="40000"/>
              </a:spcAft>
              <a:buSzPct val="105000"/>
              <a:buFont typeface="Wingdings" panose="05000000000000000000" pitchFamily="2" charset="2"/>
              <a:buChar char="J"/>
            </a:pPr>
            <a:r>
              <a:rPr lang="fr-FR" b="1" dirty="0">
                <a:latin typeface="Verdana" panose="020B0604030504040204" pitchFamily="34" charset="0"/>
                <a:cs typeface="Times New Roman" panose="02020603050405020304" pitchFamily="18" charset="0"/>
              </a:rPr>
              <a:t>Collecte et restructuration d’idées faciles</a:t>
            </a:r>
          </a:p>
        </p:txBody>
      </p:sp>
      <p:pic>
        <p:nvPicPr>
          <p:cNvPr id="15366" name="Picture 6" descr="C:\IMAGE DGP\PB tonla.jpg"/>
          <p:cNvPicPr>
            <a:picLocks noGrp="1" noChangeAspect="1" noChangeArrowheads="1"/>
          </p:cNvPicPr>
          <p:nvPr>
            <p:ph type="clipArt" sz="half" idx="2"/>
          </p:nvPr>
        </p:nvPicPr>
        <p:blipFill rotWithShape="1">
          <a:blip r:embed="rId4">
            <a:lum bright="-4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4" t="22222" r="22981"/>
          <a:stretch/>
        </p:blipFill>
        <p:spPr>
          <a:xfrm>
            <a:off x="6941713" y="1752600"/>
            <a:ext cx="3116687" cy="3733800"/>
          </a:xfrm>
          <a:noFill/>
          <a:ln>
            <a:solidFill>
              <a:schemeClr val="tx2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6517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 descr="Marbre blanc"/>
          <p:cNvSpPr>
            <a:spLocks noGrp="1" noChangeArrowheads="1"/>
          </p:cNvSpPr>
          <p:nvPr>
            <p:ph type="title"/>
          </p:nvPr>
        </p:nvSpPr>
        <p:spPr>
          <a:xfrm>
            <a:off x="2209800" y="682580"/>
            <a:ext cx="7772400" cy="909684"/>
          </a:xfrm>
          <a:blipFill dpi="0" rotWithShape="0">
            <a:blip r:embed="rId3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fr-FR" b="1" dirty="0" smtClean="0">
                <a:solidFill>
                  <a:srgbClr val="006600"/>
                </a:solidFill>
                <a:latin typeface="Times New Roman" panose="02020603050405020304" pitchFamily="18" charset="0"/>
              </a:rPr>
              <a:t>Au lieu de :</a:t>
            </a:r>
            <a:r>
              <a:rPr lang="fr-FR" dirty="0" smtClean="0">
                <a:solidFill>
                  <a:srgbClr val="0066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65856" y="3009900"/>
            <a:ext cx="3810000" cy="1905000"/>
          </a:xfrm>
        </p:spPr>
        <p:txBody>
          <a:bodyPr/>
          <a:lstStyle/>
          <a:p>
            <a:pPr eaLnBrk="1" hangingPunct="1">
              <a:buSzTx/>
              <a:buFont typeface="Wingdings" panose="05000000000000000000" pitchFamily="2" charset="2"/>
              <a:buChar char="L"/>
            </a:pPr>
            <a:r>
              <a:rPr lang="fr-FR" b="1" i="1" dirty="0" smtClean="0">
                <a:latin typeface="Verdana" panose="020B0604030504040204" pitchFamily="34" charset="0"/>
                <a:cs typeface="Times New Roman" panose="02020603050405020304" pitchFamily="18" charset="0"/>
              </a:rPr>
              <a:t> Cours magistraux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b="1" i="1" dirty="0" smtClean="0">
                <a:latin typeface="Verdana" panose="020B0604030504040204" pitchFamily="34" charset="0"/>
                <a:cs typeface="Times New Roman" panose="02020603050405020304" pitchFamily="18" charset="0"/>
              </a:rPr>
              <a:t>et documents</a:t>
            </a:r>
            <a:endParaRPr lang="fr-FR" dirty="0" smtClean="0"/>
          </a:p>
        </p:txBody>
      </p:sp>
      <p:pic>
        <p:nvPicPr>
          <p:cNvPr id="17414" name="Picture 6" descr="C:\Program Files\Microsoft Office\Clipart\standard\stddir1\BD07139_.WM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6963" y="1828800"/>
            <a:ext cx="3454400" cy="4267200"/>
          </a:xfrm>
          <a:solidFill>
            <a:schemeClr val="tx1"/>
          </a:solidFill>
          <a:ln>
            <a:solidFill>
              <a:schemeClr val="tx2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9107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 descr="Marbre blanc"/>
          <p:cNvSpPr>
            <a:spLocks noGrp="1" noChangeArrowheads="1"/>
          </p:cNvSpPr>
          <p:nvPr>
            <p:ph type="title"/>
          </p:nvPr>
        </p:nvSpPr>
        <p:spPr>
          <a:xfrm>
            <a:off x="2209800" y="800100"/>
            <a:ext cx="7772400" cy="762000"/>
          </a:xfrm>
          <a:blipFill dpi="0" rotWithShape="0">
            <a:blip r:embed="rId3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fr-FR" sz="3600" b="1" dirty="0">
                <a:solidFill>
                  <a:srgbClr val="0066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3- AUTO RÉGULATION</a:t>
            </a:r>
            <a:r>
              <a:rPr lang="fr-FR" dirty="0" smtClean="0">
                <a:solidFill>
                  <a:srgbClr val="006600"/>
                </a:solidFill>
              </a:rPr>
              <a:t>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13645" y="2071352"/>
            <a:ext cx="6078828" cy="3505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J"/>
            </a:pPr>
            <a:r>
              <a:rPr lang="fr-FR" sz="2800" dirty="0">
                <a:latin typeface="Verdana" panose="020B0604030504040204" pitchFamily="34" charset="0"/>
                <a:cs typeface="Times New Roman" panose="02020603050405020304" pitchFamily="18" charset="0"/>
              </a:rPr>
              <a:t>Ensemble de règles :</a:t>
            </a:r>
            <a:endParaRPr lang="fr-FR" sz="2800" dirty="0">
              <a:cs typeface="Times New Roman" panose="02020603050405020304" pitchFamily="18" charset="0"/>
            </a:endParaRPr>
          </a:p>
          <a:p>
            <a:pPr lvl="2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fr-FR" sz="2000" dirty="0">
                <a:latin typeface="Verdana" panose="020B0604030504040204" pitchFamily="34" charset="0"/>
                <a:cs typeface="Times New Roman" panose="02020603050405020304" pitchFamily="18" charset="0"/>
              </a:rPr>
              <a:t>- Proposer</a:t>
            </a:r>
          </a:p>
          <a:p>
            <a:pPr lvl="2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fr-FR" sz="2000" dirty="0">
                <a:latin typeface="Verdana" panose="020B0604030504040204" pitchFamily="34" charset="0"/>
                <a:cs typeface="Times New Roman" panose="02020603050405020304" pitchFamily="18" charset="0"/>
              </a:rPr>
              <a:t>- Ajuster</a:t>
            </a:r>
          </a:p>
          <a:p>
            <a:pPr lvl="2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fr-FR" sz="2000" dirty="0">
                <a:latin typeface="Verdana" panose="020B0604030504040204" pitchFamily="34" charset="0"/>
                <a:cs typeface="Times New Roman" panose="02020603050405020304" pitchFamily="18" charset="0"/>
              </a:rPr>
              <a:t>- discuter</a:t>
            </a:r>
            <a:endParaRPr lang="fr-FR" sz="2000" dirty="0">
              <a:cs typeface="Times New Roman" panose="02020603050405020304" pitchFamily="18" charset="0"/>
            </a:endParaRPr>
          </a:p>
          <a:p>
            <a:pPr lvl="2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fr-FR" sz="2000" dirty="0">
                <a:latin typeface="Verdana" panose="020B0604030504040204" pitchFamily="34" charset="0"/>
                <a:cs typeface="Times New Roman" panose="02020603050405020304" pitchFamily="18" charset="0"/>
              </a:rPr>
              <a:t>- accepter</a:t>
            </a:r>
            <a:endParaRPr lang="fr-FR" sz="2000" dirty="0"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J"/>
            </a:pPr>
            <a:r>
              <a:rPr lang="fr-FR" sz="2800" dirty="0">
                <a:latin typeface="Verdana" panose="020B0604030504040204" pitchFamily="34" charset="0"/>
                <a:cs typeface="Times New Roman" panose="02020603050405020304" pitchFamily="18" charset="0"/>
              </a:rPr>
              <a:t>Feed-back immédiat et franc</a:t>
            </a:r>
            <a:endParaRPr lang="fr-FR" sz="2800" dirty="0"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J"/>
            </a:pPr>
            <a:r>
              <a:rPr lang="fr-FR" sz="2800" dirty="0">
                <a:latin typeface="Verdana" panose="020B0604030504040204" pitchFamily="34" charset="0"/>
                <a:cs typeface="Times New Roman" panose="02020603050405020304" pitchFamily="18" charset="0"/>
              </a:rPr>
              <a:t>Evaluation continue</a:t>
            </a:r>
            <a:endParaRPr lang="fr-FR" sz="2800" dirty="0"/>
          </a:p>
        </p:txBody>
      </p:sp>
      <p:pic>
        <p:nvPicPr>
          <p:cNvPr id="16388" name="Picture 8" descr="C:\Users\SARE AMEDEE\Documents\PSD DABAKALA\PHOTO PSD\DSC02414.JPG"/>
          <p:cNvPicPr>
            <a:picLocks noGrp="1" noChangeAspect="1" noChangeArrowheads="1"/>
          </p:cNvPicPr>
          <p:nvPr>
            <p:ph type="clipArt"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37"/>
          <a:stretch/>
        </p:blipFill>
        <p:spPr>
          <a:xfrm>
            <a:off x="7598534" y="2533650"/>
            <a:ext cx="2383665" cy="2857500"/>
          </a:xfrm>
          <a:noFill/>
        </p:spPr>
      </p:pic>
    </p:spTree>
    <p:extLst>
      <p:ext uri="{BB962C8B-B14F-4D97-AF65-F5344CB8AC3E}">
        <p14:creationId xmlns:p14="http://schemas.microsoft.com/office/powerpoint/2010/main" val="319064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 descr="Marbre blanc"/>
          <p:cNvSpPr>
            <a:spLocks noGrp="1" noChangeArrowheads="1"/>
          </p:cNvSpPr>
          <p:nvPr>
            <p:ph type="title"/>
          </p:nvPr>
        </p:nvSpPr>
        <p:spPr>
          <a:xfrm>
            <a:off x="2209800" y="800100"/>
            <a:ext cx="7772400" cy="762000"/>
          </a:xfrm>
          <a:blipFill dpi="0" rotWithShape="0">
            <a:blip r:embed="rId3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fr-FR" dirty="0" smtClean="0">
                <a:solidFill>
                  <a:srgbClr val="006600"/>
                </a:solidFill>
              </a:rPr>
              <a:t>Au lieu de : 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209800" y="2286000"/>
            <a:ext cx="3810000" cy="3200400"/>
          </a:xfrm>
          <a:noFill/>
        </p:spPr>
        <p:txBody>
          <a:bodyPr anchor="ctr"/>
          <a:lstStyle/>
          <a:p>
            <a:pPr eaLnBrk="1" hangingPunct="1">
              <a:spcBef>
                <a:spcPct val="0"/>
              </a:spcBef>
              <a:buSzTx/>
              <a:buFont typeface="Wingdings" panose="05000000000000000000" pitchFamily="2" charset="2"/>
              <a:buChar char="L"/>
            </a:pPr>
            <a:r>
              <a:rPr lang="fr-FR" sz="4000" b="1" i="1">
                <a:latin typeface="Verdana" panose="020B0604030504040204" pitchFamily="34" charset="0"/>
                <a:cs typeface="Times New Roman" panose="02020603050405020304" pitchFamily="18" charset="0"/>
              </a:rPr>
              <a:t> Discipline Imposée</a:t>
            </a:r>
            <a:r>
              <a:rPr lang="fr-FR" sz="4000" b="1">
                <a:solidFill>
                  <a:schemeClr val="tx2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 </a:t>
            </a:r>
            <a:endParaRPr lang="fr-FR" sz="2800"/>
          </a:p>
        </p:txBody>
      </p:sp>
      <p:pic>
        <p:nvPicPr>
          <p:cNvPr id="21510" name="Picture 6" descr="C:\Program Files\Microsoft Office\Clipart\standard\stddir3\PE01001_.wm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34200" y="1752600"/>
            <a:ext cx="3055938" cy="4343400"/>
          </a:xfrm>
          <a:solidFill>
            <a:schemeClr val="tx1"/>
          </a:solidFill>
          <a:ln>
            <a:solidFill>
              <a:schemeClr val="tx2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2681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 descr="Marbre blanc"/>
          <p:cNvSpPr>
            <a:spLocks noGrp="1" noChangeArrowheads="1"/>
          </p:cNvSpPr>
          <p:nvPr>
            <p:ph type="title"/>
          </p:nvPr>
        </p:nvSpPr>
        <p:spPr>
          <a:xfrm>
            <a:off x="2209800" y="800100"/>
            <a:ext cx="7772400" cy="762000"/>
          </a:xfrm>
          <a:blipFill dpi="0" rotWithShape="0">
            <a:blip r:embed="rId3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fr-FR" b="1" dirty="0" smtClean="0">
                <a:solidFill>
                  <a:srgbClr val="0066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4- MODÉRATION</a:t>
            </a:r>
            <a:r>
              <a:rPr lang="fr-FR" dirty="0" smtClean="0">
                <a:solidFill>
                  <a:srgbClr val="006600"/>
                </a:solidFill>
              </a:rPr>
              <a:t>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28800" y="2133600"/>
            <a:ext cx="3810000" cy="3352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50000"/>
              </a:spcAft>
              <a:buSzTx/>
              <a:buFont typeface="Wingdings" panose="05000000000000000000" pitchFamily="2" charset="2"/>
              <a:buChar char="J"/>
            </a:pPr>
            <a:r>
              <a:rPr lang="fr-FR" sz="2800" b="1">
                <a:latin typeface="Verdana" panose="020B0604030504040204" pitchFamily="34" charset="0"/>
                <a:cs typeface="Times New Roman" panose="02020603050405020304" pitchFamily="18" charset="0"/>
              </a:rPr>
              <a:t>Promotion d’une libre communication</a:t>
            </a:r>
            <a:endParaRPr lang="fr-FR" sz="2800" b="1"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spcAft>
                <a:spcPct val="50000"/>
              </a:spcAft>
              <a:buSzTx/>
              <a:buFont typeface="Wingdings" panose="05000000000000000000" pitchFamily="2" charset="2"/>
              <a:buChar char="J"/>
            </a:pPr>
            <a:r>
              <a:rPr lang="fr-FR" sz="2800" b="1">
                <a:latin typeface="Verdana" panose="020B0604030504040204" pitchFamily="34" charset="0"/>
                <a:cs typeface="Times New Roman" panose="02020603050405020304" pitchFamily="18" charset="0"/>
              </a:rPr>
              <a:t>Mobilisation du Savoir de chacun et de tous</a:t>
            </a:r>
            <a:endParaRPr lang="fr-FR" sz="2800" b="1"/>
          </a:p>
        </p:txBody>
      </p:sp>
      <p:pic>
        <p:nvPicPr>
          <p:cNvPr id="20484" name="Picture 8" descr="C:\Users\SARE AMEDEE\Documents\PSD DABAKALA\PHOTO PSD\DSC02298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10250" y="2073275"/>
            <a:ext cx="4648200" cy="3486150"/>
          </a:xfrm>
          <a:noFill/>
        </p:spPr>
      </p:pic>
    </p:spTree>
    <p:extLst>
      <p:ext uri="{BB962C8B-B14F-4D97-AF65-F5344CB8AC3E}">
        <p14:creationId xmlns:p14="http://schemas.microsoft.com/office/powerpoint/2010/main" val="286856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 descr="Marbre blanc"/>
          <p:cNvSpPr>
            <a:spLocks noGrp="1" noChangeArrowheads="1"/>
          </p:cNvSpPr>
          <p:nvPr>
            <p:ph type="title"/>
          </p:nvPr>
        </p:nvSpPr>
        <p:spPr>
          <a:xfrm>
            <a:off x="2209800" y="800100"/>
            <a:ext cx="7772400" cy="762000"/>
          </a:xfrm>
          <a:blipFill dpi="0" rotWithShape="0">
            <a:blip r:embed="rId3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fr-FR" dirty="0" smtClean="0">
                <a:solidFill>
                  <a:srgbClr val="006600"/>
                </a:solidFill>
              </a:rPr>
              <a:t>Au lieu de : 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body" sz="half" idx="1"/>
          </p:nvPr>
        </p:nvSpPr>
        <p:spPr>
          <a:noFill/>
        </p:spPr>
        <p:txBody>
          <a:bodyPr anchor="ctr"/>
          <a:lstStyle/>
          <a:p>
            <a:pPr eaLnBrk="1" hangingPunct="1">
              <a:spcBef>
                <a:spcPct val="0"/>
              </a:spcBef>
              <a:buSzTx/>
              <a:buFont typeface="Wingdings" panose="05000000000000000000" pitchFamily="2" charset="2"/>
              <a:buChar char="L"/>
            </a:pPr>
            <a:r>
              <a:rPr lang="fr-FR" sz="4000" b="1" i="1">
                <a:latin typeface="Verdana" panose="020B0604030504040204" pitchFamily="34" charset="0"/>
                <a:cs typeface="Times New Roman" panose="02020603050405020304" pitchFamily="18" charset="0"/>
              </a:rPr>
              <a:t> Approche top down</a:t>
            </a:r>
            <a:r>
              <a:rPr lang="fr-FR" sz="4000" b="1">
                <a:solidFill>
                  <a:schemeClr val="tx2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4582" name="Picture 6" descr="C:\Program Files\Microsoft Office\Clipart\standard\stddir1\BD07079_.WM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2239964"/>
            <a:ext cx="3810000" cy="3597275"/>
          </a:xfrm>
          <a:solidFill>
            <a:schemeClr val="tx1"/>
          </a:solidFill>
          <a:ln>
            <a:solidFill>
              <a:schemeClr val="tx2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931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 descr="Marbre blanc"/>
          <p:cNvSpPr>
            <a:spLocks noGrp="1" noChangeArrowheads="1"/>
          </p:cNvSpPr>
          <p:nvPr>
            <p:ph type="title"/>
          </p:nvPr>
        </p:nvSpPr>
        <p:spPr>
          <a:xfrm>
            <a:off x="2209800" y="800100"/>
            <a:ext cx="7772400" cy="762000"/>
          </a:xfrm>
          <a:blipFill dpi="0" rotWithShape="0">
            <a:blip r:embed="rId3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fr-FR" b="1" dirty="0" smtClean="0">
                <a:solidFill>
                  <a:srgbClr val="0066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5- 1 IDÉE= 1 CARTE</a:t>
            </a:r>
            <a:r>
              <a:rPr lang="fr-FR" dirty="0" smtClean="0">
                <a:solidFill>
                  <a:srgbClr val="006600"/>
                </a:solidFill>
              </a:rPr>
              <a:t>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05000" y="2743200"/>
            <a:ext cx="3810000" cy="1600200"/>
          </a:xfrm>
        </p:spPr>
        <p:txBody>
          <a:bodyPr/>
          <a:lstStyle/>
          <a:p>
            <a:pPr eaLnBrk="1" hangingPunct="1">
              <a:buSzPct val="105000"/>
              <a:buFont typeface="Wingdings" panose="05000000000000000000" pitchFamily="2" charset="2"/>
              <a:buChar char="J"/>
            </a:pPr>
            <a:r>
              <a:rPr lang="fr-FR" sz="3600" b="1">
                <a:latin typeface="Verdana" panose="020B0604030504040204" pitchFamily="34" charset="0"/>
                <a:cs typeface="Times New Roman" panose="02020603050405020304" pitchFamily="18" charset="0"/>
              </a:rPr>
              <a:t> Existence </a:t>
            </a:r>
          </a:p>
          <a:p>
            <a:pPr eaLnBrk="1" hangingPunct="1">
              <a:buFontTx/>
              <a:buNone/>
            </a:pPr>
            <a:r>
              <a:rPr lang="fr-FR" sz="3600" b="1">
                <a:latin typeface="Verdana" panose="020B0604030504040204" pitchFamily="34" charset="0"/>
                <a:cs typeface="Times New Roman" panose="02020603050405020304" pitchFamily="18" charset="0"/>
              </a:rPr>
              <a:t>de règles</a:t>
            </a:r>
            <a:r>
              <a:rPr lang="fr-FR" sz="3600" b="1"/>
              <a:t> </a:t>
            </a:r>
          </a:p>
        </p:txBody>
      </p:sp>
      <p:pic>
        <p:nvPicPr>
          <p:cNvPr id="24580" name="Picture 8" descr="C:\Users\SARE AMEDEE\Documents\PSD DABAKALA\PHOTO PSD\DSC02329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38800" y="2125663"/>
            <a:ext cx="4648200" cy="3486150"/>
          </a:xfrm>
          <a:noFill/>
        </p:spPr>
      </p:pic>
    </p:spTree>
    <p:extLst>
      <p:ext uri="{BB962C8B-B14F-4D97-AF65-F5344CB8AC3E}">
        <p14:creationId xmlns:p14="http://schemas.microsoft.com/office/powerpoint/2010/main" val="146059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 descr="Marbre blanc"/>
          <p:cNvSpPr>
            <a:spLocks noGrp="1" noChangeArrowheads="1"/>
          </p:cNvSpPr>
          <p:nvPr>
            <p:ph type="ctrTitle"/>
          </p:nvPr>
        </p:nvSpPr>
        <p:spPr>
          <a:xfrm>
            <a:off x="2743200" y="1622738"/>
            <a:ext cx="7239000" cy="1120462"/>
          </a:xfrm>
          <a:blipFill dpi="0" rotWithShape="0">
            <a:blip r:embed="rId3"/>
            <a:srcRect/>
            <a:tile tx="0" ty="0" sx="100000" sy="100000" flip="none" algn="tl"/>
          </a:blipFill>
        </p:spPr>
        <p:txBody>
          <a:bodyPr/>
          <a:lstStyle/>
          <a:p>
            <a:pPr algn="ctr" eaLnBrk="1" hangingPunct="1"/>
            <a:r>
              <a:rPr lang="fr-FR" dirty="0" smtClean="0">
                <a:solidFill>
                  <a:srgbClr val="006600"/>
                </a:solidFill>
              </a:rPr>
              <a:t>Au lieu de : 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124200" y="3581401"/>
            <a:ext cx="6400800" cy="1679575"/>
          </a:xfrm>
          <a:noFill/>
        </p:spPr>
        <p:txBody>
          <a:bodyPr/>
          <a:lstStyle/>
          <a:p>
            <a:pPr eaLnBrk="1" hangingPunct="1">
              <a:spcBef>
                <a:spcPct val="0"/>
              </a:spcBef>
              <a:buSzTx/>
              <a:buFont typeface="Wingdings" panose="05000000000000000000" pitchFamily="2" charset="2"/>
              <a:buChar char="L"/>
            </a:pPr>
            <a:r>
              <a:rPr lang="fr-FR" sz="4400" b="1" i="1" dirty="0">
                <a:latin typeface="Verdana" panose="020B0604030504040204" pitchFamily="34" charset="0"/>
                <a:cs typeface="Times New Roman" panose="02020603050405020304" pitchFamily="18" charset="0"/>
              </a:rPr>
              <a:t> Plusieurs idées sur la même carte</a:t>
            </a:r>
            <a:r>
              <a:rPr lang="fr-FR" sz="4400" b="1" dirty="0">
                <a:latin typeface="Verdana" panose="020B060403050404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6403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0856" y="891981"/>
            <a:ext cx="9601196" cy="692122"/>
          </a:xfrm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rgbClr val="000000"/>
                </a:solidFill>
              </a:rPr>
              <a:t>RESTITUTION EN PLENIERE</a:t>
            </a:r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1295402" y="3519271"/>
            <a:ext cx="9601196" cy="124591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 b="1" dirty="0" smtClean="0">
                <a:solidFill>
                  <a:srgbClr val="0070C0"/>
                </a:solidFill>
              </a:rPr>
              <a:t>SYNTHESE DES RESULTATS</a:t>
            </a:r>
            <a:endParaRPr lang="fr-FR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72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98432" y="1519707"/>
            <a:ext cx="9601196" cy="1390918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fr-FR" sz="3600" b="1" dirty="0" smtClean="0"/>
              <a:t>5 - PLAN D’ACTIONS 2021-2023</a:t>
            </a:r>
            <a:endParaRPr lang="fr-FR" sz="3600" dirty="0"/>
          </a:p>
        </p:txBody>
      </p:sp>
      <p:pic>
        <p:nvPicPr>
          <p:cNvPr id="6148" name="Picture 4" descr="Management, le plan d'actions et la constance du but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666" y="2910625"/>
            <a:ext cx="5497603" cy="332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hlinkClick r:id="rId2" action="ppaction://hlinkfile"/>
          </p:cNvPr>
          <p:cNvSpPr txBox="1"/>
          <p:nvPr/>
        </p:nvSpPr>
        <p:spPr>
          <a:xfrm>
            <a:off x="4082602" y="798488"/>
            <a:ext cx="4237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PLAN D’ACTIONS 2021-2023</a:t>
            </a:r>
            <a:endParaRPr lang="fr-FR" sz="2400" b="1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533523"/>
              </p:ext>
            </p:extLst>
          </p:nvPr>
        </p:nvGraphicFramePr>
        <p:xfrm>
          <a:off x="875759" y="1491975"/>
          <a:ext cx="10328862" cy="4481849"/>
        </p:xfrm>
        <a:graphic>
          <a:graphicData uri="http://schemas.openxmlformats.org/drawingml/2006/table">
            <a:tbl>
              <a:tblPr/>
              <a:tblGrid>
                <a:gridCol w="301212"/>
                <a:gridCol w="2313204"/>
                <a:gridCol w="2524259"/>
                <a:gridCol w="1468192"/>
                <a:gridCol w="618186"/>
                <a:gridCol w="425002"/>
                <a:gridCol w="553792"/>
                <a:gridCol w="481789"/>
                <a:gridCol w="538958"/>
                <a:gridCol w="565310"/>
                <a:gridCol w="538958"/>
              </a:tblGrid>
              <a:tr h="114696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N°</a:t>
                      </a:r>
                    </a:p>
                  </a:txBody>
                  <a:tcPr marL="5597" marR="5597" marT="5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Résultats Etat des lieux</a:t>
                      </a:r>
                    </a:p>
                  </a:txBody>
                  <a:tcPr marL="5597" marR="5597" marT="5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9C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ACTIONS</a:t>
                      </a:r>
                    </a:p>
                  </a:txBody>
                  <a:tcPr marL="5597" marR="5597" marT="5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9C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RESULTAT(S) ATTENDU(S)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9C9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PERIODE D'EXECUTION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9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SOURCES DE FINANCEMENT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9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305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Points à améliorer</a:t>
                      </a:r>
                    </a:p>
                  </a:txBody>
                  <a:tcPr marL="5597" marR="5597" marT="5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9C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2020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2021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2023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FPH-CI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APROMAC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AUTRES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9C9"/>
                    </a:solidFill>
                  </a:tcPr>
                </a:tc>
              </a:tr>
              <a:tr h="23452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5597" marR="5597" marT="5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AXE 1 : </a:t>
                      </a:r>
                    </a:p>
                  </a:txBody>
                  <a:tcPr marL="5597" marR="5597" marT="5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00462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5597" marR="5597" marT="5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Action 1.1: </a:t>
                      </a:r>
                    </a:p>
                  </a:txBody>
                  <a:tcPr marL="5597" marR="5597" marT="5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462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5597" marR="5597" marT="5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Action 1.2: </a:t>
                      </a:r>
                    </a:p>
                  </a:txBody>
                  <a:tcPr marL="5597" marR="5597" marT="5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462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5597" marR="5597" marT="5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Action 1.3: </a:t>
                      </a:r>
                    </a:p>
                  </a:txBody>
                  <a:tcPr marL="5597" marR="5597" marT="5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462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5597" marR="5597" marT="5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Action 1.4: </a:t>
                      </a:r>
                    </a:p>
                  </a:txBody>
                  <a:tcPr marL="5597" marR="5597" marT="5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52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597" marR="5597" marT="5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AXE 2 : </a:t>
                      </a:r>
                    </a:p>
                  </a:txBody>
                  <a:tcPr marL="5597" marR="5597" marT="5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00462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Action 2.1: </a:t>
                      </a:r>
                    </a:p>
                  </a:txBody>
                  <a:tcPr marL="5597" marR="5597" marT="5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462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Action 2.2: </a:t>
                      </a:r>
                    </a:p>
                  </a:txBody>
                  <a:tcPr marL="5597" marR="5597" marT="5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97" marR="5597" marT="55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477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0856" y="891981"/>
            <a:ext cx="9601196" cy="692122"/>
          </a:xfrm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rgbClr val="000000"/>
                </a:solidFill>
              </a:rPr>
              <a:t>TRAVAUX EN </a:t>
            </a:r>
            <a:r>
              <a:rPr lang="fr-FR" sz="2400" b="1" dirty="0" smtClean="0">
                <a:solidFill>
                  <a:srgbClr val="000000"/>
                </a:solidFill>
              </a:rPr>
              <a:t>COMMISSIONS</a:t>
            </a:r>
            <a:endParaRPr lang="fr-FR" sz="2400" b="1" dirty="0">
              <a:solidFill>
                <a:srgbClr val="000000"/>
              </a:solidFill>
            </a:endParaRPr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1398432" y="2437443"/>
            <a:ext cx="9601196" cy="317774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fr-FR" sz="2400" b="1" dirty="0" smtClean="0">
                <a:solidFill>
                  <a:srgbClr val="0070C0"/>
                </a:solidFill>
              </a:rPr>
              <a:t>ELABORATION DU PLAN D’ACTIONS</a:t>
            </a:r>
          </a:p>
          <a:p>
            <a:pPr algn="l"/>
            <a:endParaRPr lang="fr-FR" sz="2400" b="1" dirty="0" smtClean="0">
              <a:solidFill>
                <a:srgbClr val="0070C0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2400" b="1" dirty="0" smtClean="0">
                <a:solidFill>
                  <a:srgbClr val="000000"/>
                </a:solidFill>
              </a:rPr>
              <a:t>Identifier les actions à mener par rapport à l’état des lieux;</a:t>
            </a:r>
          </a:p>
          <a:p>
            <a:pPr algn="l"/>
            <a:endParaRPr lang="fr-FR" sz="2400" b="1" dirty="0" smtClean="0">
              <a:solidFill>
                <a:srgbClr val="000000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2400" b="1" dirty="0" smtClean="0">
                <a:solidFill>
                  <a:srgbClr val="000000"/>
                </a:solidFill>
              </a:rPr>
              <a:t>Préciser, pour chaque FORCE, FAIBLESSE, OPPORTUNITE ET MENACE, la ou les </a:t>
            </a:r>
            <a:r>
              <a:rPr lang="fr-FR" sz="2400" b="1" dirty="0" smtClean="0">
                <a:solidFill>
                  <a:srgbClr val="FF0000"/>
                </a:solidFill>
              </a:rPr>
              <a:t>actions à mener</a:t>
            </a:r>
            <a:r>
              <a:rPr lang="fr-FR" sz="2400" b="1" dirty="0" smtClean="0">
                <a:solidFill>
                  <a:srgbClr val="000000"/>
                </a:solidFill>
              </a:rPr>
              <a:t>, les </a:t>
            </a:r>
            <a:r>
              <a:rPr lang="fr-FR" sz="2400" b="1" dirty="0" smtClean="0">
                <a:solidFill>
                  <a:srgbClr val="002060"/>
                </a:solidFill>
              </a:rPr>
              <a:t>résultats attendus</a:t>
            </a:r>
            <a:r>
              <a:rPr lang="fr-FR" sz="2400" b="1" dirty="0" smtClean="0">
                <a:solidFill>
                  <a:srgbClr val="000000"/>
                </a:solidFill>
              </a:rPr>
              <a:t>, une proposition de </a:t>
            </a:r>
            <a:r>
              <a:rPr lang="fr-FR" sz="2400" b="1" dirty="0" smtClean="0">
                <a:solidFill>
                  <a:srgbClr val="0A982F"/>
                </a:solidFill>
              </a:rPr>
              <a:t>période d’exécution </a:t>
            </a:r>
            <a:r>
              <a:rPr lang="fr-FR" sz="2400" b="1" dirty="0" smtClean="0">
                <a:solidFill>
                  <a:srgbClr val="000000"/>
                </a:solidFill>
              </a:rPr>
              <a:t>de l’action, les </a:t>
            </a:r>
            <a:r>
              <a:rPr lang="fr-FR" sz="2400" b="1" dirty="0" smtClean="0">
                <a:solidFill>
                  <a:srgbClr val="7030A0"/>
                </a:solidFill>
              </a:rPr>
              <a:t>sources de financement</a:t>
            </a:r>
            <a:r>
              <a:rPr lang="fr-FR" sz="2400" b="1" dirty="0" smtClean="0">
                <a:solidFill>
                  <a:srgbClr val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469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0856" y="891981"/>
            <a:ext cx="9601196" cy="692122"/>
          </a:xfrm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rgbClr val="000000"/>
                </a:solidFill>
              </a:rPr>
              <a:t>RESTITUTION EN PLENIERE</a:t>
            </a:r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1295402" y="3519271"/>
            <a:ext cx="9601196" cy="124591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 b="1" dirty="0" smtClean="0">
                <a:solidFill>
                  <a:srgbClr val="0070C0"/>
                </a:solidFill>
              </a:rPr>
              <a:t>SYNTHESE DES RESULTATS</a:t>
            </a:r>
            <a:endParaRPr lang="fr-FR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31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98432" y="2421225"/>
            <a:ext cx="9601196" cy="1880316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fr-FR" sz="3600" b="1" dirty="0" smtClean="0"/>
              <a:t>6 - FICHE PROJET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171289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2423327"/>
              </p:ext>
            </p:extLst>
          </p:nvPr>
        </p:nvGraphicFramePr>
        <p:xfrm>
          <a:off x="3938075" y="426282"/>
          <a:ext cx="7202149" cy="60170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87738"/>
                <a:gridCol w="2614411"/>
              </a:tblGrid>
              <a:tr h="375748">
                <a:tc>
                  <a:txBody>
                    <a:bodyPr/>
                    <a:lstStyle/>
                    <a:p>
                      <a:r>
                        <a:rPr lang="fr-FR" sz="2000" b="1" dirty="0" smtClean="0"/>
                        <a:t>01- Projet N°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/>
                    </a:p>
                  </a:txBody>
                  <a:tcPr/>
                </a:tc>
              </a:tr>
              <a:tr h="375748">
                <a:tc>
                  <a:txBody>
                    <a:bodyPr/>
                    <a:lstStyle/>
                    <a:p>
                      <a:r>
                        <a:rPr lang="fr-FR" sz="2000" b="1" dirty="0" smtClean="0"/>
                        <a:t>02- Intitulé du projet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/>
                    </a:p>
                  </a:txBody>
                  <a:tcPr/>
                </a:tc>
              </a:tr>
              <a:tr h="375748">
                <a:tc>
                  <a:txBody>
                    <a:bodyPr/>
                    <a:lstStyle/>
                    <a:p>
                      <a:r>
                        <a:rPr lang="fr-FR" sz="2000" b="1" dirty="0" smtClean="0"/>
                        <a:t>03- Périmètre concerné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/>
                    </a:p>
                  </a:txBody>
                  <a:tcPr/>
                </a:tc>
              </a:tr>
              <a:tr h="375748">
                <a:tc>
                  <a:txBody>
                    <a:bodyPr/>
                    <a:lstStyle/>
                    <a:p>
                      <a:r>
                        <a:rPr lang="fr-FR" sz="2000" b="1" dirty="0" smtClean="0"/>
                        <a:t>04- Chef</a:t>
                      </a:r>
                      <a:r>
                        <a:rPr lang="fr-FR" sz="2000" b="1" baseline="0" dirty="0" smtClean="0"/>
                        <a:t> de projet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/>
                    </a:p>
                  </a:txBody>
                  <a:tcPr/>
                </a:tc>
              </a:tr>
              <a:tr h="375748">
                <a:tc>
                  <a:txBody>
                    <a:bodyPr/>
                    <a:lstStyle/>
                    <a:p>
                      <a:r>
                        <a:rPr lang="fr-FR" sz="2000" b="1" dirty="0" smtClean="0"/>
                        <a:t>05- Membres de l’équipe projet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/>
                    </a:p>
                  </a:txBody>
                  <a:tcPr/>
                </a:tc>
              </a:tr>
              <a:tr h="375748">
                <a:tc>
                  <a:txBody>
                    <a:bodyPr/>
                    <a:lstStyle/>
                    <a:p>
                      <a:r>
                        <a:rPr lang="fr-FR" sz="2000" b="1" dirty="0" smtClean="0"/>
                        <a:t>06- But/objectifs du projet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/>
                    </a:p>
                  </a:txBody>
                  <a:tcPr/>
                </a:tc>
              </a:tr>
              <a:tr h="375748">
                <a:tc>
                  <a:txBody>
                    <a:bodyPr/>
                    <a:lstStyle/>
                    <a:p>
                      <a:r>
                        <a:rPr lang="fr-FR" sz="2000" b="1" dirty="0" smtClean="0"/>
                        <a:t>07- Résultats attendus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/>
                    </a:p>
                  </a:txBody>
                  <a:tcPr/>
                </a:tc>
              </a:tr>
              <a:tr h="375748">
                <a:tc>
                  <a:txBody>
                    <a:bodyPr/>
                    <a:lstStyle/>
                    <a:p>
                      <a:r>
                        <a:rPr lang="fr-FR" sz="2000" b="1" dirty="0" smtClean="0"/>
                        <a:t>08- Durée prévisionnelle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/>
                    </a:p>
                  </a:txBody>
                  <a:tcPr/>
                </a:tc>
              </a:tr>
              <a:tr h="383368">
                <a:tc>
                  <a:txBody>
                    <a:bodyPr/>
                    <a:lstStyle/>
                    <a:p>
                      <a:r>
                        <a:rPr lang="fr-FR" sz="2000" b="1" dirty="0" smtClean="0"/>
                        <a:t>09- Date de début et de fin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/>
                    </a:p>
                  </a:txBody>
                  <a:tcPr/>
                </a:tc>
              </a:tr>
              <a:tr h="375748">
                <a:tc>
                  <a:txBody>
                    <a:bodyPr/>
                    <a:lstStyle/>
                    <a:p>
                      <a:r>
                        <a:rPr lang="fr-FR" sz="2000" b="1" dirty="0" smtClean="0"/>
                        <a:t>10- Etapes du projet et livrables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/>
                    </a:p>
                  </a:txBody>
                  <a:tcPr/>
                </a:tc>
              </a:tr>
              <a:tr h="376500">
                <a:tc>
                  <a:txBody>
                    <a:bodyPr/>
                    <a:lstStyle/>
                    <a:p>
                      <a:r>
                        <a:rPr lang="fr-FR" sz="2000" b="1" dirty="0" smtClean="0"/>
                        <a:t>11- Planning du projet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/>
                    </a:p>
                  </a:txBody>
                  <a:tcPr/>
                </a:tc>
              </a:tr>
              <a:tr h="469658">
                <a:tc>
                  <a:txBody>
                    <a:bodyPr/>
                    <a:lstStyle/>
                    <a:p>
                      <a:r>
                        <a:rPr lang="fr-FR" sz="2000" b="1" dirty="0" smtClean="0"/>
                        <a:t>12- Ressources matérielles et logistiques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/>
                    </a:p>
                  </a:txBody>
                  <a:tcPr/>
                </a:tc>
              </a:tr>
              <a:tr h="375748">
                <a:tc>
                  <a:txBody>
                    <a:bodyPr/>
                    <a:lstStyle/>
                    <a:p>
                      <a:r>
                        <a:rPr lang="fr-FR" sz="2000" b="1" dirty="0" smtClean="0"/>
                        <a:t>13- Budget (global et analytique)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/>
                    </a:p>
                  </a:txBody>
                  <a:tcPr/>
                </a:tc>
              </a:tr>
              <a:tr h="375748">
                <a:tc>
                  <a:txBody>
                    <a:bodyPr/>
                    <a:lstStyle/>
                    <a:p>
                      <a:r>
                        <a:rPr lang="fr-FR" sz="2000" b="1" dirty="0" smtClean="0"/>
                        <a:t>14- Sources de financement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/>
                    </a:p>
                  </a:txBody>
                  <a:tcPr/>
                </a:tc>
              </a:tr>
              <a:tr h="37574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smtClean="0"/>
                        <a:t>15- Indicateurs de suivi et évaluation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1056065" y="2743204"/>
            <a:ext cx="25500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PROPOSITION D’EXEMPLE DE RUBRIQUES DE FICHE DE PROJET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88754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62885" y="2807597"/>
            <a:ext cx="10419007" cy="1365157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fr-FR" sz="3600" b="1" dirty="0" smtClean="0"/>
              <a:t>7 - DOCUMENTS D’ORGANISATION</a:t>
            </a:r>
            <a:endParaRPr lang="fr-F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402" y="853343"/>
            <a:ext cx="9601196" cy="614847"/>
          </a:xfrm>
        </p:spPr>
        <p:txBody>
          <a:bodyPr>
            <a:norm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L’ORGANIGRAMME</a:t>
            </a:r>
            <a:endParaRPr lang="fr-FR" sz="2400" b="1" dirty="0">
              <a:solidFill>
                <a:srgbClr val="0070C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95402" y="2440067"/>
            <a:ext cx="9601196" cy="2197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fr-FR" sz="2400" b="1" dirty="0"/>
              <a:t>C’est la </a:t>
            </a:r>
            <a:r>
              <a:rPr lang="fr-FR" sz="2400" b="1" dirty="0">
                <a:solidFill>
                  <a:srgbClr val="C00000"/>
                </a:solidFill>
              </a:rPr>
              <a:t>représentation graphique </a:t>
            </a:r>
            <a:r>
              <a:rPr lang="fr-FR" sz="2400" b="1" dirty="0"/>
              <a:t>de la structure des responsabilités, des pouvoirs et des relations dans une entreprise.</a:t>
            </a:r>
          </a:p>
          <a:p>
            <a:pPr>
              <a:lnSpc>
                <a:spcPct val="90000"/>
              </a:lnSpc>
            </a:pPr>
            <a:endParaRPr lang="fr-FR" sz="2400" b="1" dirty="0"/>
          </a:p>
          <a:p>
            <a:pPr>
              <a:lnSpc>
                <a:spcPct val="120000"/>
              </a:lnSpc>
            </a:pPr>
            <a:r>
              <a:rPr lang="fr-FR" sz="2400" b="1" dirty="0" smtClean="0"/>
              <a:t>Il existe plusieurs types d’organigrammes : organigramme en râteau, organigramme matriciel, etc.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31751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2361856182"/>
              </p:ext>
            </p:extLst>
          </p:nvPr>
        </p:nvGraphicFramePr>
        <p:xfrm>
          <a:off x="3880833" y="1298945"/>
          <a:ext cx="7048528" cy="4357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1017430" y="1262136"/>
            <a:ext cx="2446987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ORGANIGRAMME EN RATEAU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72834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507" y="103032"/>
            <a:ext cx="7830355" cy="665837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82579" y="1906079"/>
            <a:ext cx="2446987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ORGANIGRAMME MATRICIEL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411696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402" y="706954"/>
            <a:ext cx="9601196" cy="614847"/>
          </a:xfrm>
        </p:spPr>
        <p:txBody>
          <a:bodyPr>
            <a:norm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LES FICHES DE MISSIONS</a:t>
            </a:r>
            <a:endParaRPr lang="fr-FR" sz="2400" b="1" dirty="0">
              <a:solidFill>
                <a:srgbClr val="0070C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95402" y="1321801"/>
            <a:ext cx="974179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b="1" dirty="0"/>
              <a:t>La mission est décrite de façon </a:t>
            </a:r>
            <a:r>
              <a:rPr lang="fr-FR" sz="2400" b="1" dirty="0">
                <a:solidFill>
                  <a:srgbClr val="C00000"/>
                </a:solidFill>
              </a:rPr>
              <a:t>claire</a:t>
            </a:r>
            <a:r>
              <a:rPr lang="fr-FR" sz="2400" b="1" dirty="0"/>
              <a:t> et </a:t>
            </a:r>
            <a:r>
              <a:rPr lang="fr-FR" sz="2400" b="1" dirty="0">
                <a:solidFill>
                  <a:srgbClr val="C00000"/>
                </a:solidFill>
              </a:rPr>
              <a:t>concise</a:t>
            </a:r>
            <a:r>
              <a:rPr lang="fr-FR" sz="2400" b="1" dirty="0"/>
              <a:t> par un </a:t>
            </a:r>
            <a:r>
              <a:rPr lang="fr-FR" sz="2400" b="1" dirty="0">
                <a:solidFill>
                  <a:srgbClr val="C00000"/>
                </a:solidFill>
              </a:rPr>
              <a:t>verbe d’action à </a:t>
            </a:r>
            <a:r>
              <a:rPr lang="fr-FR" sz="2400" b="1" dirty="0" smtClean="0">
                <a:solidFill>
                  <a:srgbClr val="C00000"/>
                </a:solidFill>
              </a:rPr>
              <a:t>l’infiniti</a:t>
            </a:r>
            <a:r>
              <a:rPr lang="fr-FR" sz="2400" b="1" dirty="0" smtClean="0"/>
              <a:t>f choisi </a:t>
            </a:r>
            <a:r>
              <a:rPr lang="fr-FR" sz="2400" b="1" dirty="0"/>
              <a:t>sur la base de la satisfaction des exigences des clients et des attentes vis-à-vis des fournisseurs.</a:t>
            </a:r>
          </a:p>
          <a:p>
            <a:pPr algn="just"/>
            <a:endParaRPr lang="fr-FR" sz="2400" b="1" dirty="0" smtClean="0"/>
          </a:p>
          <a:p>
            <a:pPr algn="just"/>
            <a:r>
              <a:rPr lang="fr-FR" sz="2400" b="1" dirty="0" smtClean="0"/>
              <a:t>Les </a:t>
            </a:r>
            <a:r>
              <a:rPr lang="fr-FR" sz="2400" b="1" dirty="0"/>
              <a:t>missions sont classées par </a:t>
            </a:r>
            <a:r>
              <a:rPr lang="fr-FR" sz="2400" b="1" dirty="0">
                <a:solidFill>
                  <a:srgbClr val="C00000"/>
                </a:solidFill>
              </a:rPr>
              <a:t>ordre décroissant </a:t>
            </a:r>
            <a:r>
              <a:rPr lang="fr-FR" sz="2400" b="1" dirty="0" smtClean="0">
                <a:solidFill>
                  <a:srgbClr val="C00000"/>
                </a:solidFill>
              </a:rPr>
              <a:t>d’importance</a:t>
            </a:r>
            <a:r>
              <a:rPr lang="fr-FR" sz="2400" b="1" dirty="0"/>
              <a:t>.</a:t>
            </a:r>
          </a:p>
          <a:p>
            <a:pPr algn="just"/>
            <a:endParaRPr lang="fr-FR" sz="2400" b="1" dirty="0" smtClean="0"/>
          </a:p>
          <a:p>
            <a:pPr algn="just"/>
            <a:r>
              <a:rPr lang="fr-FR" sz="2400" b="1" dirty="0" smtClean="0"/>
              <a:t>Pour </a:t>
            </a:r>
            <a:r>
              <a:rPr lang="fr-FR" sz="2400" b="1" dirty="0"/>
              <a:t>chaque mission, il faut préciser: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fr-FR" sz="2400" b="1" dirty="0"/>
              <a:t>le ou les clients pour qui est effectuée la mission;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fr-FR" sz="2400" b="1" dirty="0"/>
              <a:t>le ou les fournisseurs qui procurent à la structure les moyens nécessaires à l’accomplissement de la mission</a:t>
            </a:r>
            <a:r>
              <a:rPr lang="fr-FR" sz="2400" b="1" dirty="0" smtClean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fr-FR" sz="2400" b="1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fr-FR" sz="2400" b="1" dirty="0" smtClean="0">
                <a:hlinkClick r:id="rId2" action="ppaction://hlinkfile"/>
              </a:rPr>
              <a:t>Exemple de fiche de mission.</a:t>
            </a:r>
            <a:endParaRPr lang="fr-FR" sz="2400" b="1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fr-FR" sz="2400" b="1" dirty="0" smtClean="0">
                <a:hlinkClick r:id="rId3" action="ppaction://hlinkfile"/>
              </a:rPr>
              <a:t>Support de base de FM.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26553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402" y="917738"/>
            <a:ext cx="9601196" cy="614847"/>
          </a:xfrm>
        </p:spPr>
        <p:txBody>
          <a:bodyPr>
            <a:norm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LES FICHES DE POSTES</a:t>
            </a:r>
            <a:endParaRPr lang="fr-FR" sz="2400" b="1" dirty="0">
              <a:solidFill>
                <a:srgbClr val="0070C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95402" y="2432245"/>
            <a:ext cx="9601196" cy="393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fr-FR" sz="2400" b="1" dirty="0"/>
              <a:t>Fiche décrivant les fonctions et/ou les tâches principales d’un </a:t>
            </a:r>
            <a:r>
              <a:rPr lang="fr-FR" sz="2400" b="1" dirty="0" smtClean="0"/>
              <a:t>poste-type </a:t>
            </a:r>
            <a:r>
              <a:rPr lang="fr-FR" sz="2400" b="1" dirty="0"/>
              <a:t>pour un ou plusieurs collaborateurs. Elle n’est pas nominative. </a:t>
            </a:r>
            <a:endParaRPr lang="fr-FR" sz="2400" b="1" dirty="0" smtClean="0"/>
          </a:p>
          <a:p>
            <a:pPr>
              <a:lnSpc>
                <a:spcPct val="80000"/>
              </a:lnSpc>
            </a:pPr>
            <a:endParaRPr lang="fr-FR" sz="2400" b="1" dirty="0"/>
          </a:p>
          <a:p>
            <a:pPr>
              <a:lnSpc>
                <a:spcPct val="80000"/>
              </a:lnSpc>
            </a:pPr>
            <a:r>
              <a:rPr lang="fr-FR" sz="2400" b="1" dirty="0"/>
              <a:t>La description de chaque fonction ou chaque tâche doit être claire, concise et commencer par un verbe d’action à l’infinitif</a:t>
            </a:r>
            <a:r>
              <a:rPr lang="fr-FR" sz="2400" b="1" dirty="0" smtClean="0"/>
              <a:t>.</a:t>
            </a:r>
          </a:p>
          <a:p>
            <a:pPr>
              <a:lnSpc>
                <a:spcPct val="80000"/>
              </a:lnSpc>
            </a:pPr>
            <a:endParaRPr lang="fr-FR" sz="2400" b="1" dirty="0"/>
          </a:p>
          <a:p>
            <a:pPr>
              <a:lnSpc>
                <a:spcPct val="80000"/>
              </a:lnSpc>
            </a:pPr>
            <a:r>
              <a:rPr lang="fr-FR" sz="2400" b="1" dirty="0" smtClean="0"/>
              <a:t>Les tâches sur la fiche sont rangées des plus importantes ou tâches clefs liées aux métiers aux moins importantes ou tâches supports.</a:t>
            </a:r>
          </a:p>
          <a:p>
            <a:pPr>
              <a:lnSpc>
                <a:spcPct val="80000"/>
              </a:lnSpc>
            </a:pPr>
            <a:endParaRPr lang="fr-FR" sz="2400" b="1" dirty="0" smtClean="0"/>
          </a:p>
          <a:p>
            <a:pPr marL="342900" indent="-342900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fr-FR" sz="2400" b="1" dirty="0" smtClean="0">
                <a:solidFill>
                  <a:srgbClr val="0A982F"/>
                </a:solidFill>
                <a:hlinkClick r:id="rId2" action="ppaction://hlinkfile"/>
              </a:rPr>
              <a:t>Exemple de fiche de poste</a:t>
            </a:r>
            <a:endParaRPr lang="fr-FR" sz="2400" b="1" dirty="0" smtClean="0">
              <a:solidFill>
                <a:srgbClr val="0A982F"/>
              </a:solidFill>
            </a:endParaRPr>
          </a:p>
          <a:p>
            <a:pPr>
              <a:lnSpc>
                <a:spcPct val="80000"/>
              </a:lnSpc>
            </a:pPr>
            <a:endParaRPr lang="fr-FR" sz="2400" b="1" dirty="0" smtClean="0">
              <a:solidFill>
                <a:srgbClr val="0A982F"/>
              </a:solidFill>
            </a:endParaRPr>
          </a:p>
          <a:p>
            <a:pPr marL="342900" indent="-342900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fr-FR" sz="2400" b="1" dirty="0" smtClean="0">
                <a:solidFill>
                  <a:srgbClr val="0A982F"/>
                </a:solidFill>
                <a:hlinkClick r:id="rId3" action="ppaction://hlinkfile"/>
              </a:rPr>
              <a:t>Modèle proposé pour la FPH-CI</a:t>
            </a:r>
            <a:endParaRPr lang="fr-FR" sz="2400" b="1" dirty="0" smtClean="0">
              <a:solidFill>
                <a:srgbClr val="0A982F"/>
              </a:solidFill>
            </a:endParaRPr>
          </a:p>
          <a:p>
            <a:pPr>
              <a:lnSpc>
                <a:spcPct val="80000"/>
              </a:lnSpc>
            </a:pPr>
            <a:endParaRPr lang="fr-FR" sz="2400" b="1" dirty="0">
              <a:solidFill>
                <a:srgbClr val="0A982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19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0856" y="891981"/>
            <a:ext cx="9601196" cy="692122"/>
          </a:xfrm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rgbClr val="000000"/>
                </a:solidFill>
              </a:rPr>
              <a:t>TRAVAUX EN </a:t>
            </a:r>
            <a:r>
              <a:rPr lang="fr-FR" sz="2400" b="1" dirty="0" smtClean="0">
                <a:solidFill>
                  <a:srgbClr val="000000"/>
                </a:solidFill>
              </a:rPr>
              <a:t>COMMISSIONS</a:t>
            </a:r>
            <a:endParaRPr lang="fr-FR" sz="2400" b="1" dirty="0">
              <a:solidFill>
                <a:srgbClr val="000000"/>
              </a:solidFill>
            </a:endParaRPr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2235559" y="3519271"/>
            <a:ext cx="8041781" cy="124591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2400" b="1" dirty="0" smtClean="0">
                <a:solidFill>
                  <a:srgbClr val="0070C0"/>
                </a:solidFill>
              </a:rPr>
              <a:t>IDENTIFICATION DES PROJETS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2400" b="1" dirty="0" smtClean="0">
                <a:solidFill>
                  <a:srgbClr val="0070C0"/>
                </a:solidFill>
              </a:rPr>
              <a:t>PROPOSITION DE POSTES DE TRAVAIL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2400" b="1" dirty="0" smtClean="0">
                <a:solidFill>
                  <a:srgbClr val="0070C0"/>
                </a:solidFill>
              </a:rPr>
              <a:t>IDENTIFICATION DES TÂCHES-CLES PAR POSTE</a:t>
            </a:r>
            <a:endParaRPr lang="fr-FR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63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0856" y="891981"/>
            <a:ext cx="9601196" cy="692122"/>
          </a:xfrm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rgbClr val="000000"/>
                </a:solidFill>
              </a:rPr>
              <a:t>RESTITUTION EN PLENIERE</a:t>
            </a:r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1295402" y="3519271"/>
            <a:ext cx="9601196" cy="124591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 b="1" dirty="0" smtClean="0">
                <a:solidFill>
                  <a:srgbClr val="0070C0"/>
                </a:solidFill>
              </a:rPr>
              <a:t>SYNTHESE DES RESULTATS</a:t>
            </a:r>
            <a:endParaRPr lang="fr-FR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17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62885" y="2807597"/>
            <a:ext cx="10419007" cy="1365157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fr-FR" sz="3600" b="1" dirty="0" smtClean="0"/>
              <a:t>EVALUATION DE L’ATELIER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279157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3789932"/>
              </p:ext>
            </p:extLst>
          </p:nvPr>
        </p:nvGraphicFramePr>
        <p:xfrm>
          <a:off x="901522" y="798496"/>
          <a:ext cx="10431886" cy="5370479"/>
        </p:xfrm>
        <a:graphic>
          <a:graphicData uri="http://schemas.openxmlformats.org/drawingml/2006/table">
            <a:tbl>
              <a:tblPr/>
              <a:tblGrid>
                <a:gridCol w="3615142"/>
                <a:gridCol w="1173920"/>
                <a:gridCol w="1227282"/>
                <a:gridCol w="1120560"/>
                <a:gridCol w="1126668"/>
                <a:gridCol w="1050806"/>
                <a:gridCol w="1117508"/>
              </a:tblGrid>
              <a:tr h="483389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 dirty="0">
                          <a:effectLst/>
                          <a:latin typeface="Tahoma" panose="020B0604030504040204" pitchFamily="34" charset="0"/>
                        </a:rPr>
                        <a:t>OBJECTIFS ET ORGANISATION DE L'ATELIER :</a:t>
                      </a:r>
                    </a:p>
                  </a:txBody>
                  <a:tcPr marL="9140" marR="9140" marT="91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0" marR="9140" marT="91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1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0" marR="9140" marT="91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0" marR="9140" marT="91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0" marR="9140" marT="91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0" marR="9140" marT="91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0" marR="9140" marT="91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3324">
                <a:tc>
                  <a:txBody>
                    <a:bodyPr/>
                    <a:lstStyle/>
                    <a:p>
                      <a:pPr algn="l" fontAlgn="b"/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0" marR="9140" marT="91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0" marR="9140" marT="91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0" marR="9140" marT="91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0" marR="9140" marT="91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0" marR="9140" marT="91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0" marR="9140" marT="91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4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0" marR="9140" marT="91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284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Excell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Bonne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Pass.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Mauv.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698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Appréciation générale du séminaire/attentes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Effectif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324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Taux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#DIV/0!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#DIV/0!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#DIV/0!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effectLst/>
                          <a:latin typeface="Tahoma" panose="020B0604030504040204" pitchFamily="34" charset="0"/>
                        </a:rPr>
                        <a:t>#DIV/0!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#DIV/0!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0284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Excell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Bonne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Pass.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Mauv.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284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Qualité de l'organisation du séminaire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Effectif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324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Taux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#DIV/0!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#DIV/0!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#DIV/0!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effectLst/>
                          <a:latin typeface="Tahoma" panose="020B0604030504040204" pitchFamily="34" charset="0"/>
                        </a:rPr>
                        <a:t>#DIV/0!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#DIV/0!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284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T.utile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Utile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P.Utile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Inutile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284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Utilité du séminaire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Effectif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324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Taux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#DIV/0!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#DIV/0!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effectLst/>
                          <a:latin typeface="Tahoma" panose="020B0604030504040204" pitchFamily="34" charset="0"/>
                        </a:rPr>
                        <a:t>#DIV/0!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effectLst/>
                          <a:latin typeface="Tahoma" panose="020B0604030504040204" pitchFamily="34" charset="0"/>
                        </a:rPr>
                        <a:t>#DIV/0!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#DIV/0!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284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Courte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Conv.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1p.long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T.long.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284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Durée du séminaire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Effectif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324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Taux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effectLst/>
                          <a:latin typeface="Tahoma" panose="020B0604030504040204" pitchFamily="34" charset="0"/>
                        </a:rPr>
                        <a:t>#DIV/0!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#DIV/0!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#DIV/0!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#DIV/0!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#DIV/0!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284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T.satisf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Satisf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Pass.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T.insatisf.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284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Hébergement des participants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Effectif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324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Taux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effectLst/>
                          <a:latin typeface="Tahoma" panose="020B0604030504040204" pitchFamily="34" charset="0"/>
                        </a:rPr>
                        <a:t>#DIV/0!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#DIV/0!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#DIV/0!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#DIV/0!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#DIV/0!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284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T.satisf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Satisf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Pass.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T.insatisf.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284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Restauration des participants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Effectif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324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Taux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effectLst/>
                          <a:latin typeface="Tahoma" panose="020B0604030504040204" pitchFamily="34" charset="0"/>
                        </a:rPr>
                        <a:t>#DIV/0!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#DIV/0!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#DIV/0!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effectLst/>
                          <a:latin typeface="Tahoma" panose="020B0604030504040204" pitchFamily="34" charset="0"/>
                        </a:rPr>
                        <a:t>#DIV/0!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dirty="0">
                          <a:effectLst/>
                          <a:latin typeface="Tahoma" panose="020B0604030504040204" pitchFamily="34" charset="0"/>
                        </a:rPr>
                        <a:t>#DIV/0!</a:t>
                      </a:r>
                    </a:p>
                  </a:txBody>
                  <a:tcPr marL="9140" marR="9140" marT="91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371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408231"/>
              </p:ext>
            </p:extLst>
          </p:nvPr>
        </p:nvGraphicFramePr>
        <p:xfrm>
          <a:off x="1262130" y="1184858"/>
          <a:ext cx="9607639" cy="43780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83213"/>
                <a:gridCol w="786041"/>
                <a:gridCol w="1025270"/>
                <a:gridCol w="974007"/>
                <a:gridCol w="991094"/>
                <a:gridCol w="974007"/>
                <a:gridCol w="974007"/>
              </a:tblGrid>
              <a:tr h="42412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>
                          <a:effectLst/>
                        </a:rPr>
                        <a:t>COMPREHENSION ET INTERET DES THEMES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400" b="1" u="none" strike="noStrike">
                          <a:effectLst/>
                        </a:rPr>
                        <a:t>Très sat.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400" b="1" u="none" strike="noStrike" dirty="0" err="1">
                          <a:effectLst/>
                        </a:rPr>
                        <a:t>Satisf</a:t>
                      </a:r>
                      <a:r>
                        <a:rPr lang="fr-FR" sz="1400" b="1" u="none" strike="noStrike" dirty="0">
                          <a:effectLst/>
                        </a:rPr>
                        <a:t>.</a:t>
                      </a:r>
                      <a:endParaRPr lang="fr-FR" sz="1400" b="1" i="0" u="none" strike="noStrike" dirty="0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400" b="1" u="none" strike="noStrike">
                          <a:effectLst/>
                        </a:rPr>
                        <a:t>Insuffis.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400" b="1" u="none" strike="noStrike">
                          <a:effectLst/>
                        </a:rPr>
                        <a:t>T.Insuff.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400" b="1" u="none" strike="noStrike">
                          <a:effectLst/>
                        </a:rPr>
                        <a:t>TOTAL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49067">
                <a:tc>
                  <a:txBody>
                    <a:bodyPr/>
                    <a:lstStyle/>
                    <a:p>
                      <a:pPr algn="l" fontAlgn="b"/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2412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>
                          <a:effectLst/>
                        </a:rPr>
                        <a:t>1- Mission, vision et valeurs de la FPH-CI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>
                          <a:effectLst/>
                        </a:rPr>
                        <a:t>Effectif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 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 </a:t>
                      </a:r>
                      <a:endParaRPr lang="fr-FR" sz="1400" b="1" i="0" u="none" strike="noStrike" dirty="0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 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 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0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49067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>
                          <a:effectLst/>
                        </a:rPr>
                        <a:t> 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>
                          <a:effectLst/>
                        </a:rPr>
                        <a:t>Taux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#DIV/0!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#DIV/0!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#DIV/0!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#DIV/0!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#DIV/0!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412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>
                          <a:effectLst/>
                        </a:rPr>
                        <a:t>2- Etat des lieux par la méthode SWOT ou FFOM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>
                          <a:effectLst/>
                        </a:rPr>
                        <a:t>Effectif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 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 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 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 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0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49067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>
                          <a:effectLst/>
                        </a:rPr>
                        <a:t> 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>
                          <a:effectLst/>
                        </a:rPr>
                        <a:t>Taux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#DIV/0!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#DIV/0!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#DIV/0!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#DIV/0!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#DIV/0!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412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>
                          <a:effectLst/>
                        </a:rPr>
                        <a:t>3- Elaboration du Plan d’actions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>
                          <a:effectLst/>
                        </a:rPr>
                        <a:t>Effectif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 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 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 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 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0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49067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>
                          <a:effectLst/>
                        </a:rPr>
                        <a:t> 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>
                          <a:effectLst/>
                        </a:rPr>
                        <a:t>Taux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#DIV/0!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#DIV/0!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#DIV/0!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#DIV/0!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#DIV/0!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412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>
                          <a:effectLst/>
                        </a:rPr>
                        <a:t>4- Documents d’organisation 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>
                          <a:effectLst/>
                        </a:rPr>
                        <a:t>Effectif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 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 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 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 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0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49067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>
                          <a:effectLst/>
                        </a:rPr>
                        <a:t> 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>
                          <a:effectLst/>
                        </a:rPr>
                        <a:t>Taux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#DIV/0!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#DIV/0!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#DIV/0!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#DIV/0!</a:t>
                      </a:r>
                      <a:endParaRPr lang="fr-FR" sz="14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#DIV/0!</a:t>
                      </a:r>
                      <a:endParaRPr lang="fr-FR" sz="1400" b="1" i="0" u="none" strike="noStrike" dirty="0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772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ChangeArrowheads="1"/>
          </p:cNvSpPr>
          <p:nvPr/>
        </p:nvSpPr>
        <p:spPr bwMode="auto">
          <a:xfrm>
            <a:off x="1390917" y="885824"/>
            <a:ext cx="9272789" cy="508635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lIns="91440" tIns="45720" rIns="91440" bIns="4572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fr-FR" sz="1400" b="1" i="0" u="sng" strike="noStrike" baseline="0" dirty="0">
                <a:solidFill>
                  <a:srgbClr val="000000"/>
                </a:solidFill>
                <a:latin typeface="Arial Narrow"/>
              </a:rPr>
              <a:t>COMMENTAIRES</a:t>
            </a:r>
            <a:r>
              <a:rPr lang="fr-FR" sz="1400" b="1" i="0" u="none" strike="noStrike" baseline="0" dirty="0">
                <a:solidFill>
                  <a:srgbClr val="000000"/>
                </a:solidFill>
                <a:latin typeface="Arial Narrow"/>
              </a:rPr>
              <a:t>:</a:t>
            </a:r>
          </a:p>
          <a:p>
            <a:pPr algn="l" rtl="0">
              <a:defRPr sz="1000"/>
            </a:pPr>
            <a:endParaRPr lang="fr-FR" sz="1200" b="1" i="0" u="none" strike="noStrike" baseline="0" dirty="0">
              <a:solidFill>
                <a:srgbClr val="000000"/>
              </a:solidFill>
              <a:latin typeface="Arial Narrow"/>
            </a:endParaRPr>
          </a:p>
          <a:p>
            <a:pPr algn="l" rtl="0">
              <a:defRPr sz="1000"/>
            </a:pPr>
            <a:r>
              <a:rPr lang="fr-FR" sz="1200" b="1" i="0" u="sng" strike="noStrike" baseline="0" dirty="0">
                <a:solidFill>
                  <a:srgbClr val="000000"/>
                </a:solidFill>
                <a:latin typeface="Arial Narrow"/>
                <a:ea typeface="+mn-ea"/>
                <a:cs typeface="+mn-cs"/>
              </a:rPr>
              <a:t>STATISTIQUES</a:t>
            </a:r>
          </a:p>
          <a:p>
            <a:pPr algn="l" rtl="0">
              <a:defRPr sz="1000"/>
            </a:pPr>
            <a:endParaRPr lang="fr-FR" sz="1200" b="0" i="0" u="none" strike="noStrike" baseline="0" dirty="0">
              <a:solidFill>
                <a:srgbClr val="000000"/>
              </a:solidFill>
              <a:latin typeface="Arial Narrow"/>
            </a:endParaRPr>
          </a:p>
          <a:p>
            <a:pPr algn="l" rtl="0">
              <a:defRPr sz="1000"/>
            </a:pPr>
            <a:r>
              <a:rPr lang="fr-FR" sz="1200" b="0" i="0" u="none" strike="noStrike" baseline="0" dirty="0">
                <a:solidFill>
                  <a:srgbClr val="000000"/>
                </a:solidFill>
                <a:latin typeface="Arial Narrow"/>
              </a:rPr>
              <a:t>Nombre de fiches distribuées : </a:t>
            </a:r>
          </a:p>
          <a:p>
            <a:pPr algn="l" rtl="0">
              <a:defRPr sz="1000"/>
            </a:pPr>
            <a:r>
              <a:rPr lang="fr-FR" sz="1200" b="0" i="0" u="none" strike="noStrike" baseline="0" dirty="0">
                <a:solidFill>
                  <a:srgbClr val="000000"/>
                </a:solidFill>
                <a:latin typeface="Arial Narrow"/>
              </a:rPr>
              <a:t>Nombre de fiches reçues : </a:t>
            </a:r>
          </a:p>
          <a:p>
            <a:pPr algn="l" rtl="0">
              <a:defRPr sz="1000"/>
            </a:pPr>
            <a:r>
              <a:rPr lang="fr-FR" sz="1200" b="0" i="0" u="none" strike="noStrike" baseline="0" dirty="0">
                <a:solidFill>
                  <a:srgbClr val="000000"/>
                </a:solidFill>
                <a:latin typeface="Arial Narrow"/>
              </a:rPr>
              <a:t>Taux d'évaluation : </a:t>
            </a:r>
          </a:p>
          <a:p>
            <a:pPr algn="l" rtl="0">
              <a:defRPr sz="1000"/>
            </a:pPr>
            <a:endParaRPr lang="fr-FR" sz="1200" b="0" i="0" u="none" strike="noStrike" baseline="0" dirty="0">
              <a:solidFill>
                <a:srgbClr val="000000"/>
              </a:solidFill>
              <a:latin typeface="Arial Narrow"/>
            </a:endParaRPr>
          </a:p>
          <a:p>
            <a:pPr algn="l" rtl="0">
              <a:defRPr sz="1000"/>
            </a:pPr>
            <a:r>
              <a:rPr lang="fr-FR" sz="1200" b="1" i="0" u="sng" strike="noStrike" baseline="0" dirty="0">
                <a:solidFill>
                  <a:srgbClr val="000000"/>
                </a:solidFill>
                <a:latin typeface="Arial Narrow"/>
              </a:rPr>
              <a:t>ASPECTS POSITIFS DU SEMINAIRE</a:t>
            </a:r>
          </a:p>
          <a:p>
            <a:pPr algn="l" rtl="0">
              <a:lnSpc>
                <a:spcPts val="1300"/>
              </a:lnSpc>
              <a:defRPr sz="1000"/>
            </a:pPr>
            <a:endParaRPr lang="fr-FR" sz="1200" b="0" i="0" u="none" strike="noStrike" baseline="0" dirty="0">
              <a:solidFill>
                <a:srgbClr val="000000"/>
              </a:solidFill>
              <a:latin typeface="Arial Narrow"/>
            </a:endParaRPr>
          </a:p>
          <a:p>
            <a:pPr algn="l" rtl="0">
              <a:defRPr sz="1000"/>
            </a:pPr>
            <a:r>
              <a:rPr lang="fr-FR" sz="1200" b="0" i="0" u="none" strike="noStrike" baseline="0" dirty="0">
                <a:solidFill>
                  <a:srgbClr val="000000"/>
                </a:solidFill>
                <a:latin typeface="Arial Narrow"/>
              </a:rPr>
              <a:t>- </a:t>
            </a:r>
          </a:p>
          <a:p>
            <a:pPr algn="l" rtl="0">
              <a:lnSpc>
                <a:spcPts val="1300"/>
              </a:lnSpc>
              <a:defRPr sz="1000"/>
            </a:pPr>
            <a:r>
              <a:rPr lang="fr-FR" sz="1200" b="0" i="0" u="none" strike="noStrike" baseline="0" dirty="0">
                <a:solidFill>
                  <a:srgbClr val="000000"/>
                </a:solidFill>
                <a:latin typeface="Arial Narrow"/>
              </a:rPr>
              <a:t>- </a:t>
            </a:r>
          </a:p>
          <a:p>
            <a:pPr algn="l" rtl="0">
              <a:defRPr sz="1000"/>
            </a:pPr>
            <a:r>
              <a:rPr lang="fr-FR" sz="1200" b="0" i="0" u="none" strike="noStrike" baseline="0" dirty="0">
                <a:solidFill>
                  <a:srgbClr val="000000"/>
                </a:solidFill>
                <a:latin typeface="Arial Narrow"/>
              </a:rPr>
              <a:t>- </a:t>
            </a:r>
          </a:p>
          <a:p>
            <a:pPr algn="l" rtl="0">
              <a:defRPr sz="1000"/>
            </a:pPr>
            <a:r>
              <a:rPr lang="fr-FR" sz="1200" b="0" i="0" u="none" strike="noStrike" baseline="0" dirty="0">
                <a:solidFill>
                  <a:srgbClr val="000000"/>
                </a:solidFill>
                <a:latin typeface="Arial Narrow"/>
              </a:rPr>
              <a:t>- </a:t>
            </a:r>
          </a:p>
          <a:p>
            <a:pPr algn="l" rtl="0">
              <a:defRPr sz="1000"/>
            </a:pPr>
            <a:endParaRPr lang="fr-FR" sz="1200" b="0" i="0" u="none" strike="noStrike" baseline="0" dirty="0">
              <a:solidFill>
                <a:srgbClr val="000000"/>
              </a:solidFill>
              <a:latin typeface="Arial Narrow"/>
            </a:endParaRPr>
          </a:p>
          <a:p>
            <a:pPr algn="l" rtl="0">
              <a:defRPr sz="1000"/>
            </a:pPr>
            <a:r>
              <a:rPr lang="fr-FR" sz="1200" b="1" i="0" u="sng" strike="noStrike" baseline="0" dirty="0">
                <a:solidFill>
                  <a:srgbClr val="000000"/>
                </a:solidFill>
                <a:latin typeface="Arial Narrow"/>
              </a:rPr>
              <a:t>ASPECTS NEGATIFS </a:t>
            </a:r>
            <a:r>
              <a:rPr lang="fr-FR" sz="1200" b="1" i="0" u="sng" strike="noStrike" baseline="0" dirty="0">
                <a:solidFill>
                  <a:srgbClr val="000000"/>
                </a:solidFill>
                <a:latin typeface="Arial Narrow"/>
                <a:ea typeface="+mn-ea"/>
                <a:cs typeface="+mn-cs"/>
              </a:rPr>
              <a:t>DU SEMINAIRE</a:t>
            </a:r>
          </a:p>
          <a:p>
            <a:pPr algn="l" rtl="0">
              <a:defRPr sz="1000"/>
            </a:pPr>
            <a:endParaRPr lang="fr-FR" sz="1200" b="0" i="0" u="none" strike="noStrike" baseline="0" dirty="0">
              <a:solidFill>
                <a:srgbClr val="000000"/>
              </a:solidFill>
              <a:latin typeface="Arial Narrow"/>
            </a:endParaRPr>
          </a:p>
          <a:p>
            <a:pPr algn="l" rtl="0">
              <a:lnSpc>
                <a:spcPts val="1300"/>
              </a:lnSpc>
              <a:defRPr sz="1000"/>
            </a:pPr>
            <a:r>
              <a:rPr lang="fr-FR" sz="1200" b="0" i="0" u="none" strike="noStrike" baseline="0" dirty="0">
                <a:solidFill>
                  <a:srgbClr val="000000"/>
                </a:solidFill>
                <a:latin typeface="Arial Narrow"/>
              </a:rPr>
              <a:t>- </a:t>
            </a:r>
          </a:p>
          <a:p>
            <a:pPr algn="l" rtl="0">
              <a:lnSpc>
                <a:spcPts val="1300"/>
              </a:lnSpc>
              <a:defRPr sz="1000"/>
            </a:pPr>
            <a:r>
              <a:rPr lang="fr-FR" sz="1200" b="0" i="0" u="none" strike="noStrike" baseline="0" dirty="0">
                <a:solidFill>
                  <a:srgbClr val="000000"/>
                </a:solidFill>
                <a:latin typeface="Arial Narrow"/>
              </a:rPr>
              <a:t>- </a:t>
            </a:r>
          </a:p>
          <a:p>
            <a:pPr algn="l" rtl="0">
              <a:lnSpc>
                <a:spcPts val="1300"/>
              </a:lnSpc>
              <a:defRPr sz="1000"/>
            </a:pPr>
            <a:r>
              <a:rPr lang="fr-FR" sz="1200" b="0" i="0" u="none" strike="noStrike" baseline="0" dirty="0">
                <a:solidFill>
                  <a:srgbClr val="000000"/>
                </a:solidFill>
                <a:latin typeface="Arial Narrow"/>
              </a:rPr>
              <a:t>- </a:t>
            </a:r>
          </a:p>
          <a:p>
            <a:pPr algn="l" rtl="0">
              <a:defRPr sz="1000"/>
            </a:pPr>
            <a:r>
              <a:rPr lang="fr-FR" sz="1200" b="0" i="0" u="none" strike="noStrike" baseline="0" dirty="0">
                <a:solidFill>
                  <a:srgbClr val="000000"/>
                </a:solidFill>
                <a:latin typeface="Arial Narrow"/>
              </a:rPr>
              <a:t>- </a:t>
            </a:r>
          </a:p>
          <a:p>
            <a:pPr algn="l" rtl="0">
              <a:defRPr sz="1000"/>
            </a:pPr>
            <a:endParaRPr lang="fr-FR" sz="1200" b="0" i="0" u="none" strike="noStrike" baseline="0" dirty="0">
              <a:solidFill>
                <a:srgbClr val="000000"/>
              </a:solidFill>
              <a:latin typeface="Arial Narrow"/>
            </a:endParaRPr>
          </a:p>
          <a:p>
            <a:pPr algn="l" rtl="0">
              <a:lnSpc>
                <a:spcPts val="1300"/>
              </a:lnSpc>
              <a:defRPr sz="1000"/>
            </a:pPr>
            <a:r>
              <a:rPr lang="fr-FR" sz="1200" b="1" i="0" u="sng" strike="noStrike" baseline="0" dirty="0">
                <a:solidFill>
                  <a:srgbClr val="000000"/>
                </a:solidFill>
                <a:latin typeface="Arial Narrow"/>
              </a:rPr>
              <a:t>LES ASPECTS DIFFICILES </a:t>
            </a:r>
            <a:r>
              <a:rPr lang="fr-FR" sz="1200" b="1" i="0" u="sng" strike="noStrike" baseline="0" dirty="0">
                <a:solidFill>
                  <a:srgbClr val="000000"/>
                </a:solidFill>
                <a:latin typeface="Arial Narrow"/>
                <a:ea typeface="+mn-ea"/>
                <a:cs typeface="+mn-cs"/>
              </a:rPr>
              <a:t>DU SEMINAIRE</a:t>
            </a:r>
          </a:p>
          <a:p>
            <a:pPr algn="l" rtl="0">
              <a:defRPr sz="1000"/>
            </a:pPr>
            <a:endParaRPr lang="fr-FR" sz="1200" b="0" i="0" u="none" strike="noStrike" baseline="0" dirty="0">
              <a:solidFill>
                <a:srgbClr val="000000"/>
              </a:solidFill>
              <a:latin typeface="Arial Narrow"/>
            </a:endParaRPr>
          </a:p>
          <a:p>
            <a:pPr algn="l" rtl="0">
              <a:defRPr sz="1000"/>
            </a:pPr>
            <a:r>
              <a:rPr lang="fr-FR" sz="1200" b="0" i="0" u="none" strike="noStrike" baseline="0" dirty="0">
                <a:solidFill>
                  <a:srgbClr val="000000"/>
                </a:solidFill>
                <a:latin typeface="Arial Narrow"/>
              </a:rPr>
              <a:t>- </a:t>
            </a:r>
          </a:p>
          <a:p>
            <a:pPr algn="l" rtl="0">
              <a:defRPr sz="1000"/>
            </a:pPr>
            <a:r>
              <a:rPr lang="fr-FR" sz="1200" b="0" i="0" u="none" strike="noStrike" baseline="0" dirty="0">
                <a:solidFill>
                  <a:srgbClr val="000000"/>
                </a:solidFill>
                <a:latin typeface="Arial Narrow"/>
              </a:rPr>
              <a:t>- </a:t>
            </a:r>
            <a:endParaRPr lang="fr-FR" sz="1000" b="0" i="0" u="none" strike="noStrike" baseline="0" dirty="0">
              <a:solidFill>
                <a:srgbClr val="000000"/>
              </a:solidFill>
              <a:latin typeface="Arial Narrow"/>
            </a:endParaRPr>
          </a:p>
          <a:p>
            <a:pPr algn="l" rtl="0">
              <a:defRPr sz="1000"/>
            </a:pPr>
            <a:endParaRPr lang="fr-FR" sz="1000" b="1" i="0" u="none" strike="noStrike" baseline="0" dirty="0">
              <a:solidFill>
                <a:srgbClr val="000000"/>
              </a:solidFill>
              <a:latin typeface="Arial Narrow"/>
            </a:endParaRPr>
          </a:p>
          <a:p>
            <a:pPr algn="l" rtl="0">
              <a:lnSpc>
                <a:spcPts val="1100"/>
              </a:lnSpc>
              <a:defRPr sz="1000"/>
            </a:pPr>
            <a:endParaRPr lang="fr-FR" sz="1000" b="0" i="0" u="none" strike="noStrike" baseline="0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algn="l" rtl="0">
              <a:lnSpc>
                <a:spcPts val="1100"/>
              </a:lnSpc>
              <a:defRPr sz="1000"/>
            </a:pPr>
            <a:endParaRPr lang="fr-FR" sz="1000" b="0" i="0" u="none" strike="noStrike" baseline="0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algn="l" rtl="0">
              <a:defRPr sz="1000"/>
            </a:pPr>
            <a:endParaRPr lang="fr-FR" sz="1000" b="0" i="0" u="none" strike="noStrike" baseline="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845542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455313" y="1876425"/>
            <a:ext cx="9118242" cy="3105149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9"/>
          </a:solidFill>
          <a:ln w="9525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miter lim="800000"/>
            <a:headEnd/>
            <a:tailEnd/>
          </a:ln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endParaRPr lang="fr-FR" sz="1000" b="0" i="0" u="none" strike="noStrike" baseline="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l" rtl="0">
              <a:defRPr sz="1000"/>
            </a:pPr>
            <a:r>
              <a:rPr lang="fr-FR" sz="1200" b="1" i="0" u="sng" strike="noStrike" baseline="0" dirty="0">
                <a:solidFill>
                  <a:srgbClr val="000000"/>
                </a:solidFill>
                <a:latin typeface="Times New Roman"/>
                <a:cs typeface="Times New Roman"/>
              </a:rPr>
              <a:t>OBSERVATIONS GENERALES - PROPOSITIONS, SUGGESTIONS</a:t>
            </a:r>
            <a:endParaRPr lang="fr-FR" sz="1200" b="0" i="0" u="none" strike="noStrike" baseline="0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algn="l" rtl="0">
              <a:defRPr sz="1000"/>
            </a:pPr>
            <a:r>
              <a:rPr lang="fr-FR" sz="1200" b="0" i="0" u="none" strike="noStrike" baseline="0" dirty="0">
                <a:solidFill>
                  <a:srgbClr val="000000"/>
                </a:solidFill>
                <a:latin typeface="Times New Roman"/>
                <a:cs typeface="Times New Roman"/>
              </a:rPr>
              <a:t>- </a:t>
            </a:r>
          </a:p>
          <a:p>
            <a:pPr algn="l" rtl="0">
              <a:defRPr sz="1000"/>
            </a:pPr>
            <a:r>
              <a:rPr lang="fr-FR" sz="1200" b="0" i="0" u="none" strike="noStrike" baseline="0" dirty="0">
                <a:solidFill>
                  <a:srgbClr val="000000"/>
                </a:solidFill>
                <a:latin typeface="Times New Roman"/>
                <a:cs typeface="Times New Roman"/>
              </a:rPr>
              <a:t>- </a:t>
            </a:r>
          </a:p>
          <a:p>
            <a:pPr algn="l" rtl="0">
              <a:defRPr sz="1000"/>
            </a:pPr>
            <a:r>
              <a:rPr lang="fr-FR" sz="1200" b="0" i="0" u="none" strike="noStrike" baseline="0" dirty="0">
                <a:solidFill>
                  <a:srgbClr val="000000"/>
                </a:solidFill>
                <a:latin typeface="Times New Roman"/>
                <a:cs typeface="Times New Roman"/>
              </a:rPr>
              <a:t>- </a:t>
            </a:r>
          </a:p>
          <a:p>
            <a:pPr algn="l" rtl="0">
              <a:defRPr sz="1000"/>
            </a:pPr>
            <a:r>
              <a:rPr lang="fr-FR" sz="1200" b="0" i="0" u="none" strike="noStrike" baseline="0" dirty="0">
                <a:solidFill>
                  <a:srgbClr val="000000"/>
                </a:solidFill>
                <a:latin typeface="Times New Roman"/>
                <a:cs typeface="Times New Roman"/>
              </a:rPr>
              <a:t>- </a:t>
            </a:r>
          </a:p>
          <a:p>
            <a:pPr algn="l" rtl="0">
              <a:defRPr sz="1000"/>
            </a:pPr>
            <a:endParaRPr lang="fr-FR" sz="1200" b="0" i="0" u="none" strike="noStrike" baseline="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402560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chemin horizontal 1"/>
          <p:cNvSpPr/>
          <p:nvPr/>
        </p:nvSpPr>
        <p:spPr>
          <a:xfrm>
            <a:off x="1558343" y="1326524"/>
            <a:ext cx="9401577" cy="4443211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2627290" y="2821561"/>
            <a:ext cx="7160654" cy="1754326"/>
          </a:xfrm>
          <a:prstGeom prst="rect">
            <a:avLst/>
          </a:prstGeom>
          <a:solidFill>
            <a:srgbClr val="000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MERCI POUR VOTRE ATTENTION</a:t>
            </a:r>
            <a:endParaRPr lang="fr-FR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5835</TotalTime>
  <Words>1232</Words>
  <Application>Microsoft Office PowerPoint</Application>
  <PresentationFormat>Grand écran</PresentationFormat>
  <Paragraphs>498</Paragraphs>
  <Slides>48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48</vt:i4>
      </vt:variant>
    </vt:vector>
  </HeadingPairs>
  <TitlesOfParts>
    <vt:vector size="57" baseType="lpstr">
      <vt:lpstr>Arial</vt:lpstr>
      <vt:lpstr>Arial Narrow</vt:lpstr>
      <vt:lpstr>Calibri</vt:lpstr>
      <vt:lpstr>Garamond</vt:lpstr>
      <vt:lpstr>Tahoma</vt:lpstr>
      <vt:lpstr>Times New Roman</vt:lpstr>
      <vt:lpstr>Verdana</vt:lpstr>
      <vt:lpstr>Wingdings</vt:lpstr>
      <vt:lpstr>Organique</vt:lpstr>
      <vt:lpstr>    FPH – CI ATELIER SUR L’ELABORATION DU PLAN STRATEGIQUE DE DEVELOPPEMENT 2021 - 2025</vt:lpstr>
      <vt:lpstr>OBJECTIF DE L’ATELIER</vt:lpstr>
      <vt:lpstr>METHODOLOGIE DE TRAVAIL</vt:lpstr>
      <vt:lpstr>LIVRABLES ATTENDUS DE L’ATELIER</vt:lpstr>
      <vt:lpstr>1 - MISSION DE LA FPH-CI</vt:lpstr>
      <vt:lpstr>MISSION DE LA FPH-CI</vt:lpstr>
      <vt:lpstr>2 - LA VISION DE LA FPH-CI</vt:lpstr>
      <vt:lpstr>Présentation PowerPoint</vt:lpstr>
      <vt:lpstr> 2.2 - VISION DE LA FPH-CI POUR LES CINQ (5) PROCHAINES ANNEES </vt:lpstr>
      <vt:lpstr>3 - VALEURS DE LA FPH-CI</vt:lpstr>
      <vt:lpstr>LES VALEURS DE LA FPH-CI</vt:lpstr>
      <vt:lpstr>EN RESUMÉ    VISION = Raison d’agir  MISSION = Raison d’être  VALEURS = Façons d’être</vt:lpstr>
      <vt:lpstr>4 - PLAN STRATEGIQUE DE DEVELOPPEMENT DE LA FPH-CI</vt:lpstr>
      <vt:lpstr>Présentation PowerPoint</vt:lpstr>
      <vt:lpstr>TRAVAUX EN COMMISSIONS</vt:lpstr>
      <vt:lpstr>Présentation PowerPoint</vt:lpstr>
      <vt:lpstr>1- PARTICIPATION</vt:lpstr>
      <vt:lpstr>Au lieu de :</vt:lpstr>
      <vt:lpstr>2- VISUALISATION MOBILE</vt:lpstr>
      <vt:lpstr>2- VISUALISATION MOBILE</vt:lpstr>
      <vt:lpstr>Au lieu de : </vt:lpstr>
      <vt:lpstr>3- AUTO RÉGULATION </vt:lpstr>
      <vt:lpstr>Au lieu de : </vt:lpstr>
      <vt:lpstr>4- MODÉRATION </vt:lpstr>
      <vt:lpstr>Au lieu de : </vt:lpstr>
      <vt:lpstr>5- 1 IDÉE= 1 CARTE </vt:lpstr>
      <vt:lpstr>Au lieu de : </vt:lpstr>
      <vt:lpstr>RESTITUTION EN PLENIERE</vt:lpstr>
      <vt:lpstr>5 - PLAN D’ACTIONS 2021-2023</vt:lpstr>
      <vt:lpstr>Présentation PowerPoint</vt:lpstr>
      <vt:lpstr>TRAVAUX EN COMMISSIONS</vt:lpstr>
      <vt:lpstr>RESTITUTION EN PLENIERE</vt:lpstr>
      <vt:lpstr>6 - FICHE PROJET</vt:lpstr>
      <vt:lpstr>Présentation PowerPoint</vt:lpstr>
      <vt:lpstr>7 - DOCUMENTS D’ORGANISATION</vt:lpstr>
      <vt:lpstr>L’ORGANIGRAMME</vt:lpstr>
      <vt:lpstr>Présentation PowerPoint</vt:lpstr>
      <vt:lpstr>Présentation PowerPoint</vt:lpstr>
      <vt:lpstr>LES FICHES DE MISSIONS</vt:lpstr>
      <vt:lpstr>LES FICHES DE POSTES</vt:lpstr>
      <vt:lpstr>TRAVAUX EN COMMISSIONS</vt:lpstr>
      <vt:lpstr>RESTITUTION EN PLENIERE</vt:lpstr>
      <vt:lpstr>EVALUATION DE L’ATELIER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COMMENT EVALUER ET VALORISER L’INVESTISSEMENT FORMATION</dc:title>
  <dc:creator>ONGUI, GOGO EMILE</dc:creator>
  <cp:lastModifiedBy>ROA</cp:lastModifiedBy>
  <cp:revision>216</cp:revision>
  <dcterms:created xsi:type="dcterms:W3CDTF">2015-07-15T12:40:34Z</dcterms:created>
  <dcterms:modified xsi:type="dcterms:W3CDTF">2020-08-19T18:21:58Z</dcterms:modified>
</cp:coreProperties>
</file>